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7" r:id="rId2"/>
    <p:sldId id="258" r:id="rId3"/>
  </p:sldIdLst>
  <p:sldSz cx="6858000" cy="9144000" type="screen4x3"/>
  <p:notesSz cx="7010400" cy="9296400"/>
  <p:custDataLst>
    <p:tags r:id="rId5"/>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11B"/>
    <a:srgbClr val="4D4D4D"/>
    <a:srgbClr val="DCCFA4"/>
    <a:srgbClr val="333399"/>
    <a:srgbClr val="CBB777"/>
    <a:srgbClr val="FFFF00"/>
    <a:srgbClr val="CC33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1" autoAdjust="0"/>
    <p:restoredTop sz="94611" autoAdjust="0"/>
  </p:normalViewPr>
  <p:slideViewPr>
    <p:cSldViewPr snapToGrid="0">
      <p:cViewPr varScale="1">
        <p:scale>
          <a:sx n="68" d="100"/>
          <a:sy n="68" d="100"/>
        </p:scale>
        <p:origin x="672" y="144"/>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D51F4A5-B4F3-4AAC-A050-E57223A349D3}"/>
              </a:ext>
            </a:extLst>
          </p:cNvPr>
          <p:cNvSpPr>
            <a:spLocks noGrp="1" noChangeArrowheads="1"/>
          </p:cNvSpPr>
          <p:nvPr>
            <p:ph type="hdr" sz="quarter"/>
          </p:nvPr>
        </p:nvSpPr>
        <p:spPr bwMode="auto">
          <a:xfrm>
            <a:off x="0" y="0"/>
            <a:ext cx="3038475" cy="465138"/>
          </a:xfrm>
          <a:prstGeom prst="rect">
            <a:avLst/>
          </a:prstGeom>
          <a:noFill/>
          <a:ln>
            <a:noFill/>
          </a:ln>
          <a:effectLst/>
        </p:spPr>
        <p:txBody>
          <a:bodyPr vert="horz" wrap="square" lIns="92291" tIns="46145" rIns="92291" bIns="46145" numCol="1" anchor="t" anchorCtr="0" compatLnSpc="1">
            <a:prstTxWarp prst="textNoShape">
              <a:avLst/>
            </a:prstTxWarp>
          </a:bodyPr>
          <a:lstStyle>
            <a:lvl1pPr defTabSz="922338" eaLnBrk="0" hangingPunct="0">
              <a:defRPr sz="1300">
                <a:latin typeface="Arial" charset="0"/>
              </a:defRPr>
            </a:lvl1pPr>
          </a:lstStyle>
          <a:p>
            <a:pPr>
              <a:defRPr/>
            </a:pPr>
            <a:endParaRPr lang="en-US"/>
          </a:p>
        </p:txBody>
      </p:sp>
      <p:sp>
        <p:nvSpPr>
          <p:cNvPr id="14339" name="Rectangle 3">
            <a:extLst>
              <a:ext uri="{FF2B5EF4-FFF2-40B4-BE49-F238E27FC236}">
                <a16:creationId xmlns:a16="http://schemas.microsoft.com/office/drawing/2014/main" id="{7C8E9747-75D7-4140-B9E2-176FCD4BC8DA}"/>
              </a:ext>
            </a:extLst>
          </p:cNvPr>
          <p:cNvSpPr>
            <a:spLocks noGrp="1" noChangeArrowheads="1"/>
          </p:cNvSpPr>
          <p:nvPr>
            <p:ph type="dt" idx="1"/>
          </p:nvPr>
        </p:nvSpPr>
        <p:spPr bwMode="auto">
          <a:xfrm>
            <a:off x="3970338" y="0"/>
            <a:ext cx="3038475" cy="465138"/>
          </a:xfrm>
          <a:prstGeom prst="rect">
            <a:avLst/>
          </a:prstGeom>
          <a:noFill/>
          <a:ln>
            <a:noFill/>
          </a:ln>
          <a:effectLst/>
        </p:spPr>
        <p:txBody>
          <a:bodyPr vert="horz" wrap="square" lIns="92291" tIns="46145" rIns="92291" bIns="46145" numCol="1" anchor="t" anchorCtr="0" compatLnSpc="1">
            <a:prstTxWarp prst="textNoShape">
              <a:avLst/>
            </a:prstTxWarp>
          </a:bodyPr>
          <a:lstStyle>
            <a:lvl1pPr algn="r" defTabSz="922338" eaLnBrk="0" hangingPunct="0">
              <a:defRPr sz="1300">
                <a:latin typeface="Arial" charset="0"/>
              </a:defRPr>
            </a:lvl1pPr>
          </a:lstStyle>
          <a:p>
            <a:pPr>
              <a:defRPr/>
            </a:pPr>
            <a:fld id="{0D02EADB-9693-4887-ADEB-2956A4991628}" type="datetimeFigureOut">
              <a:rPr lang="en-US"/>
              <a:pPr>
                <a:defRPr/>
              </a:pPr>
              <a:t>4/7/2025</a:t>
            </a:fld>
            <a:endParaRPr lang="en-US"/>
          </a:p>
        </p:txBody>
      </p:sp>
      <p:sp>
        <p:nvSpPr>
          <p:cNvPr id="2052" name="Rectangle 4">
            <a:extLst>
              <a:ext uri="{FF2B5EF4-FFF2-40B4-BE49-F238E27FC236}">
                <a16:creationId xmlns:a16="http://schemas.microsoft.com/office/drawing/2014/main" id="{17F0A3E3-B6CA-4135-8979-1A1ECE92F0A0}"/>
              </a:ext>
            </a:extLst>
          </p:cNvPr>
          <p:cNvSpPr>
            <a:spLocks noGrp="1" noRot="1" noChangeAspect="1" noChangeArrowheads="1" noTextEdit="1"/>
          </p:cNvSpPr>
          <p:nvPr>
            <p:ph type="sldImg" idx="2"/>
          </p:nvPr>
        </p:nvSpPr>
        <p:spPr bwMode="auto">
          <a:xfrm>
            <a:off x="2198688" y="696913"/>
            <a:ext cx="2614612"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a:extLst>
              <a:ext uri="{FF2B5EF4-FFF2-40B4-BE49-F238E27FC236}">
                <a16:creationId xmlns:a16="http://schemas.microsoft.com/office/drawing/2014/main" id="{C7E5F5C9-29FE-4282-974E-1CDDC06BFC51}"/>
              </a:ext>
            </a:extLst>
          </p:cNvPr>
          <p:cNvSpPr>
            <a:spLocks noGrp="1" noChangeArrowheads="1"/>
          </p:cNvSpPr>
          <p:nvPr>
            <p:ph type="body" sz="quarter" idx="3"/>
          </p:nvPr>
        </p:nvSpPr>
        <p:spPr bwMode="auto">
          <a:xfrm>
            <a:off x="701675" y="4416425"/>
            <a:ext cx="5607050" cy="4183063"/>
          </a:xfrm>
          <a:prstGeom prst="rect">
            <a:avLst/>
          </a:prstGeom>
          <a:noFill/>
          <a:ln>
            <a:noFill/>
          </a:ln>
          <a:effectLst/>
        </p:spPr>
        <p:txBody>
          <a:bodyPr vert="horz" wrap="square" lIns="92291" tIns="46145" rIns="92291" bIns="4614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42" name="Rectangle 6">
            <a:extLst>
              <a:ext uri="{FF2B5EF4-FFF2-40B4-BE49-F238E27FC236}">
                <a16:creationId xmlns:a16="http://schemas.microsoft.com/office/drawing/2014/main" id="{31982872-5D77-4973-85D8-99D4E080EFD1}"/>
              </a:ext>
            </a:extLst>
          </p:cNvPr>
          <p:cNvSpPr>
            <a:spLocks noGrp="1" noChangeArrowheads="1"/>
          </p:cNvSpPr>
          <p:nvPr>
            <p:ph type="ftr" sz="quarter" idx="4"/>
          </p:nvPr>
        </p:nvSpPr>
        <p:spPr bwMode="auto">
          <a:xfrm>
            <a:off x="0" y="8829675"/>
            <a:ext cx="3038475" cy="465138"/>
          </a:xfrm>
          <a:prstGeom prst="rect">
            <a:avLst/>
          </a:prstGeom>
          <a:noFill/>
          <a:ln>
            <a:noFill/>
          </a:ln>
          <a:effectLst/>
        </p:spPr>
        <p:txBody>
          <a:bodyPr vert="horz" wrap="square" lIns="92291" tIns="46145" rIns="92291" bIns="46145" numCol="1" anchor="b" anchorCtr="0" compatLnSpc="1">
            <a:prstTxWarp prst="textNoShape">
              <a:avLst/>
            </a:prstTxWarp>
          </a:bodyPr>
          <a:lstStyle>
            <a:lvl1pPr defTabSz="922338" eaLnBrk="0" hangingPunct="0">
              <a:defRPr sz="1300">
                <a:latin typeface="Arial" charset="0"/>
              </a:defRPr>
            </a:lvl1pPr>
          </a:lstStyle>
          <a:p>
            <a:pPr>
              <a:defRPr/>
            </a:pPr>
            <a:endParaRPr lang="en-US"/>
          </a:p>
        </p:txBody>
      </p:sp>
      <p:sp>
        <p:nvSpPr>
          <p:cNvPr id="14343" name="Rectangle 7">
            <a:extLst>
              <a:ext uri="{FF2B5EF4-FFF2-40B4-BE49-F238E27FC236}">
                <a16:creationId xmlns:a16="http://schemas.microsoft.com/office/drawing/2014/main" id="{55050D18-B428-4D7E-8941-8C8BA27EE009}"/>
              </a:ext>
            </a:extLst>
          </p:cNvPr>
          <p:cNvSpPr>
            <a:spLocks noGrp="1" noChangeArrowheads="1"/>
          </p:cNvSpPr>
          <p:nvPr>
            <p:ph type="sldNum" sz="quarter" idx="5"/>
          </p:nvPr>
        </p:nvSpPr>
        <p:spPr bwMode="auto">
          <a:xfrm>
            <a:off x="3970338" y="8829675"/>
            <a:ext cx="3038475" cy="465138"/>
          </a:xfrm>
          <a:prstGeom prst="rect">
            <a:avLst/>
          </a:prstGeom>
          <a:noFill/>
          <a:ln>
            <a:noFill/>
          </a:ln>
          <a:effectLst/>
        </p:spPr>
        <p:txBody>
          <a:bodyPr vert="horz" wrap="square" lIns="92291" tIns="46145" rIns="92291" bIns="46145" numCol="1" anchor="b" anchorCtr="0" compatLnSpc="1">
            <a:prstTxWarp prst="textNoShape">
              <a:avLst/>
            </a:prstTxWarp>
          </a:bodyPr>
          <a:lstStyle>
            <a:lvl1pPr algn="r" defTabSz="922338">
              <a:defRPr sz="1300" smtClean="0"/>
            </a:lvl1pPr>
          </a:lstStyle>
          <a:p>
            <a:pPr>
              <a:defRPr/>
            </a:pPr>
            <a:fld id="{DE778ABC-BE0E-4217-BBFA-F6651581D94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038"/>
            <a:ext cx="5829300" cy="1960562"/>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AE999E2-27BF-422F-B2B8-34E430A88C8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CAA99B9-F9E8-4ABC-86C8-011173100AF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49B320D-B652-4015-B0E8-A9F8EEB28448}"/>
              </a:ext>
            </a:extLst>
          </p:cNvPr>
          <p:cNvSpPr>
            <a:spLocks noGrp="1" noChangeArrowheads="1"/>
          </p:cNvSpPr>
          <p:nvPr>
            <p:ph type="sldNum" sz="quarter" idx="12"/>
          </p:nvPr>
        </p:nvSpPr>
        <p:spPr>
          <a:ln/>
        </p:spPr>
        <p:txBody>
          <a:bodyPr/>
          <a:lstStyle>
            <a:lvl1pPr>
              <a:defRPr/>
            </a:lvl1pPr>
          </a:lstStyle>
          <a:p>
            <a:pPr>
              <a:defRPr/>
            </a:pPr>
            <a:fld id="{2AA08C7A-323B-459A-9774-79F7D7F1C0FD}" type="slidenum">
              <a:rPr lang="en-US" altLang="en-US"/>
              <a:pPr>
                <a:defRPr/>
              </a:pPr>
              <a:t>‹#›</a:t>
            </a:fld>
            <a:endParaRPr lang="en-US" altLang="en-US"/>
          </a:p>
        </p:txBody>
      </p:sp>
    </p:spTree>
    <p:extLst>
      <p:ext uri="{BB962C8B-B14F-4D97-AF65-F5344CB8AC3E}">
        <p14:creationId xmlns:p14="http://schemas.microsoft.com/office/powerpoint/2010/main" val="701388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44537D9-89D7-443F-BC8F-A76F1E60F1F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DE44461-D2A6-4D19-9929-2184D36027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3A62C11-CDD0-42EA-A85E-323C054E1C1E}"/>
              </a:ext>
            </a:extLst>
          </p:cNvPr>
          <p:cNvSpPr>
            <a:spLocks noGrp="1" noChangeArrowheads="1"/>
          </p:cNvSpPr>
          <p:nvPr>
            <p:ph type="sldNum" sz="quarter" idx="12"/>
          </p:nvPr>
        </p:nvSpPr>
        <p:spPr>
          <a:ln/>
        </p:spPr>
        <p:txBody>
          <a:bodyPr/>
          <a:lstStyle>
            <a:lvl1pPr>
              <a:defRPr/>
            </a:lvl1pPr>
          </a:lstStyle>
          <a:p>
            <a:pPr>
              <a:defRPr/>
            </a:pPr>
            <a:fld id="{CE291E9A-48D3-4065-836A-9B9D999819E8}" type="slidenum">
              <a:rPr lang="en-US" altLang="en-US"/>
              <a:pPr>
                <a:defRPr/>
              </a:pPr>
              <a:t>‹#›</a:t>
            </a:fld>
            <a:endParaRPr lang="en-US" altLang="en-US"/>
          </a:p>
        </p:txBody>
      </p:sp>
    </p:spTree>
    <p:extLst>
      <p:ext uri="{BB962C8B-B14F-4D97-AF65-F5344CB8AC3E}">
        <p14:creationId xmlns:p14="http://schemas.microsoft.com/office/powerpoint/2010/main" val="4131089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338" y="5875338"/>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DC27895-45ED-4B33-A856-419EA3A69E4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0A7F2E2-52CE-4294-A7F0-E0815A5DDB3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1829200-FD4A-4B8D-A60F-CAE4EB501E51}"/>
              </a:ext>
            </a:extLst>
          </p:cNvPr>
          <p:cNvSpPr>
            <a:spLocks noGrp="1" noChangeArrowheads="1"/>
          </p:cNvSpPr>
          <p:nvPr>
            <p:ph type="sldNum" sz="quarter" idx="12"/>
          </p:nvPr>
        </p:nvSpPr>
        <p:spPr>
          <a:ln/>
        </p:spPr>
        <p:txBody>
          <a:bodyPr/>
          <a:lstStyle>
            <a:lvl1pPr>
              <a:defRPr/>
            </a:lvl1pPr>
          </a:lstStyle>
          <a:p>
            <a:pPr>
              <a:defRPr/>
            </a:pPr>
            <a:fld id="{915A216D-31F0-4FD6-9F21-53EBB5BBBEBC}" type="slidenum">
              <a:rPr lang="en-US" altLang="en-US"/>
              <a:pPr>
                <a:defRPr/>
              </a:pPr>
              <a:t>‹#›</a:t>
            </a:fld>
            <a:endParaRPr lang="en-US" altLang="en-US"/>
          </a:p>
        </p:txBody>
      </p:sp>
    </p:spTree>
    <p:extLst>
      <p:ext uri="{BB962C8B-B14F-4D97-AF65-F5344CB8AC3E}">
        <p14:creationId xmlns:p14="http://schemas.microsoft.com/office/powerpoint/2010/main" val="3456710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5F2BBC2-74E3-47FB-B058-5D11EBCB0DF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5A655A6-1CFC-4A7A-B5E9-8396CAA0EA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0BB5632-8C36-4971-AED9-F82314F508B4}"/>
              </a:ext>
            </a:extLst>
          </p:cNvPr>
          <p:cNvSpPr>
            <a:spLocks noGrp="1" noChangeArrowheads="1"/>
          </p:cNvSpPr>
          <p:nvPr>
            <p:ph type="sldNum" sz="quarter" idx="12"/>
          </p:nvPr>
        </p:nvSpPr>
        <p:spPr>
          <a:ln/>
        </p:spPr>
        <p:txBody>
          <a:bodyPr/>
          <a:lstStyle>
            <a:lvl1pPr>
              <a:defRPr/>
            </a:lvl1pPr>
          </a:lstStyle>
          <a:p>
            <a:pPr>
              <a:defRPr/>
            </a:pPr>
            <a:fld id="{5C945BA4-D94A-4560-BEF0-C6A4A25326F2}" type="slidenum">
              <a:rPr lang="en-US" altLang="en-US"/>
              <a:pPr>
                <a:defRPr/>
              </a:pPr>
              <a:t>‹#›</a:t>
            </a:fld>
            <a:endParaRPr lang="en-US" altLang="en-US"/>
          </a:p>
        </p:txBody>
      </p:sp>
    </p:spTree>
    <p:extLst>
      <p:ext uri="{BB962C8B-B14F-4D97-AF65-F5344CB8AC3E}">
        <p14:creationId xmlns:p14="http://schemas.microsoft.com/office/powerpoint/2010/main" val="2730829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509107C-6C13-48A3-B8D7-2D0F8FCD9B9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B706E78-ABE6-4B4E-9AA1-F1489148403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238C0E1-1AE6-47B1-947E-3E57CB2D64B3}"/>
              </a:ext>
            </a:extLst>
          </p:cNvPr>
          <p:cNvSpPr>
            <a:spLocks noGrp="1" noChangeArrowheads="1"/>
          </p:cNvSpPr>
          <p:nvPr>
            <p:ph type="sldNum" sz="quarter" idx="12"/>
          </p:nvPr>
        </p:nvSpPr>
        <p:spPr>
          <a:ln/>
        </p:spPr>
        <p:txBody>
          <a:bodyPr/>
          <a:lstStyle>
            <a:lvl1pPr>
              <a:defRPr/>
            </a:lvl1pPr>
          </a:lstStyle>
          <a:p>
            <a:pPr>
              <a:defRPr/>
            </a:pPr>
            <a:fld id="{BA1D6111-0F76-4B0E-A8B9-760C84B4E2C8}" type="slidenum">
              <a:rPr lang="en-US" altLang="en-US"/>
              <a:pPr>
                <a:defRPr/>
              </a:pPr>
              <a:t>‹#›</a:t>
            </a:fld>
            <a:endParaRPr lang="en-US" altLang="en-US"/>
          </a:p>
        </p:txBody>
      </p:sp>
    </p:spTree>
    <p:extLst>
      <p:ext uri="{BB962C8B-B14F-4D97-AF65-F5344CB8AC3E}">
        <p14:creationId xmlns:p14="http://schemas.microsoft.com/office/powerpoint/2010/main" val="541404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04B8D71-F976-4564-99FC-4D5F35DA942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09E9697-436B-4098-93E8-F742E25305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6D70465-25A6-4995-9D09-D4AD58F196D2}"/>
              </a:ext>
            </a:extLst>
          </p:cNvPr>
          <p:cNvSpPr>
            <a:spLocks noGrp="1" noChangeArrowheads="1"/>
          </p:cNvSpPr>
          <p:nvPr>
            <p:ph type="sldNum" sz="quarter" idx="12"/>
          </p:nvPr>
        </p:nvSpPr>
        <p:spPr>
          <a:ln/>
        </p:spPr>
        <p:txBody>
          <a:bodyPr/>
          <a:lstStyle>
            <a:lvl1pPr>
              <a:defRPr/>
            </a:lvl1pPr>
          </a:lstStyle>
          <a:p>
            <a:pPr>
              <a:defRPr/>
            </a:pPr>
            <a:fld id="{1CBEC073-ACEC-4485-B533-B2964144CA11}" type="slidenum">
              <a:rPr lang="en-US" altLang="en-US"/>
              <a:pPr>
                <a:defRPr/>
              </a:pPr>
              <a:t>‹#›</a:t>
            </a:fld>
            <a:endParaRPr lang="en-US" altLang="en-US"/>
          </a:p>
        </p:txBody>
      </p:sp>
    </p:spTree>
    <p:extLst>
      <p:ext uri="{BB962C8B-B14F-4D97-AF65-F5344CB8AC3E}">
        <p14:creationId xmlns:p14="http://schemas.microsoft.com/office/powerpoint/2010/main" val="1913138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FADBFE-B14E-4B18-81B6-A52778940DE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F747A5B-3631-4DF9-9F06-107CEA8D50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4E85043-0976-4316-8546-69DFDCD5F7A5}"/>
              </a:ext>
            </a:extLst>
          </p:cNvPr>
          <p:cNvSpPr>
            <a:spLocks noGrp="1" noChangeArrowheads="1"/>
          </p:cNvSpPr>
          <p:nvPr>
            <p:ph type="sldNum" sz="quarter" idx="12"/>
          </p:nvPr>
        </p:nvSpPr>
        <p:spPr>
          <a:ln/>
        </p:spPr>
        <p:txBody>
          <a:bodyPr/>
          <a:lstStyle>
            <a:lvl1pPr>
              <a:defRPr/>
            </a:lvl1pPr>
          </a:lstStyle>
          <a:p>
            <a:pPr>
              <a:defRPr/>
            </a:pPr>
            <a:fld id="{D02EF3EB-F8EF-494B-BA71-6DB387B551F1}" type="slidenum">
              <a:rPr lang="en-US" altLang="en-US"/>
              <a:pPr>
                <a:defRPr/>
              </a:pPr>
              <a:t>‹#›</a:t>
            </a:fld>
            <a:endParaRPr lang="en-US" altLang="en-US"/>
          </a:p>
        </p:txBody>
      </p:sp>
    </p:spTree>
    <p:extLst>
      <p:ext uri="{BB962C8B-B14F-4D97-AF65-F5344CB8AC3E}">
        <p14:creationId xmlns:p14="http://schemas.microsoft.com/office/powerpoint/2010/main" val="2881969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3538"/>
            <a:ext cx="2255838"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3044C71-837F-4EC4-BC32-512BAB7FD6B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092BE73-293F-4181-AD65-E50F7186717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1E357AC-CF62-4CD9-A6EF-5926D8144747}"/>
              </a:ext>
            </a:extLst>
          </p:cNvPr>
          <p:cNvSpPr>
            <a:spLocks noGrp="1" noChangeArrowheads="1"/>
          </p:cNvSpPr>
          <p:nvPr>
            <p:ph type="sldNum" sz="quarter" idx="12"/>
          </p:nvPr>
        </p:nvSpPr>
        <p:spPr>
          <a:ln/>
        </p:spPr>
        <p:txBody>
          <a:bodyPr/>
          <a:lstStyle>
            <a:lvl1pPr>
              <a:defRPr/>
            </a:lvl1pPr>
          </a:lstStyle>
          <a:p>
            <a:pPr>
              <a:defRPr/>
            </a:pPr>
            <a:fld id="{32BCDFD8-F9A8-4E7F-BCC4-374BC51EF06F}" type="slidenum">
              <a:rPr lang="en-US" altLang="en-US"/>
              <a:pPr>
                <a:defRPr/>
              </a:pPr>
              <a:t>‹#›</a:t>
            </a:fld>
            <a:endParaRPr lang="en-US" altLang="en-US"/>
          </a:p>
        </p:txBody>
      </p:sp>
    </p:spTree>
    <p:extLst>
      <p:ext uri="{BB962C8B-B14F-4D97-AF65-F5344CB8AC3E}">
        <p14:creationId xmlns:p14="http://schemas.microsoft.com/office/powerpoint/2010/main" val="1755406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613" y="6400800"/>
            <a:ext cx="4114800" cy="7556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3C949F9-4D1A-4A19-ADB0-9701C3EBEE6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78F30D6-D26B-406E-BF10-49E629C532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19DF1E4-8AF7-4CBA-8081-6156DE4CA195}"/>
              </a:ext>
            </a:extLst>
          </p:cNvPr>
          <p:cNvSpPr>
            <a:spLocks noGrp="1" noChangeArrowheads="1"/>
          </p:cNvSpPr>
          <p:nvPr>
            <p:ph type="sldNum" sz="quarter" idx="12"/>
          </p:nvPr>
        </p:nvSpPr>
        <p:spPr>
          <a:ln/>
        </p:spPr>
        <p:txBody>
          <a:bodyPr/>
          <a:lstStyle>
            <a:lvl1pPr>
              <a:defRPr/>
            </a:lvl1pPr>
          </a:lstStyle>
          <a:p>
            <a:pPr>
              <a:defRPr/>
            </a:pPr>
            <a:fld id="{11E9A609-BC40-414B-8D5A-6A56605D2EF2}" type="slidenum">
              <a:rPr lang="en-US" altLang="en-US"/>
              <a:pPr>
                <a:defRPr/>
              </a:pPr>
              <a:t>‹#›</a:t>
            </a:fld>
            <a:endParaRPr lang="en-US" altLang="en-US"/>
          </a:p>
        </p:txBody>
      </p:sp>
    </p:spTree>
    <p:extLst>
      <p:ext uri="{BB962C8B-B14F-4D97-AF65-F5344CB8AC3E}">
        <p14:creationId xmlns:p14="http://schemas.microsoft.com/office/powerpoint/2010/main" val="984838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FDF98D5-6E95-43B5-BC53-8228A5B3476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A8961F2-43A1-4B4F-A30C-E31A79CA68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C7F0DBC-6DB0-489C-9C71-6545AF8BB955}"/>
              </a:ext>
            </a:extLst>
          </p:cNvPr>
          <p:cNvSpPr>
            <a:spLocks noGrp="1" noChangeArrowheads="1"/>
          </p:cNvSpPr>
          <p:nvPr>
            <p:ph type="sldNum" sz="quarter" idx="12"/>
          </p:nvPr>
        </p:nvSpPr>
        <p:spPr>
          <a:ln/>
        </p:spPr>
        <p:txBody>
          <a:bodyPr/>
          <a:lstStyle>
            <a:lvl1pPr>
              <a:defRPr/>
            </a:lvl1pPr>
          </a:lstStyle>
          <a:p>
            <a:pPr>
              <a:defRPr/>
            </a:pPr>
            <a:fld id="{9300F102-9460-43E8-9912-2784E4FC09EB}" type="slidenum">
              <a:rPr lang="en-US" altLang="en-US"/>
              <a:pPr>
                <a:defRPr/>
              </a:pPr>
              <a:t>‹#›</a:t>
            </a:fld>
            <a:endParaRPr lang="en-US" altLang="en-US"/>
          </a:p>
        </p:txBody>
      </p:sp>
    </p:spTree>
    <p:extLst>
      <p:ext uri="{BB962C8B-B14F-4D97-AF65-F5344CB8AC3E}">
        <p14:creationId xmlns:p14="http://schemas.microsoft.com/office/powerpoint/2010/main" val="935130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713"/>
            <a:ext cx="1543050" cy="78009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713"/>
            <a:ext cx="4476750" cy="7800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8A09599-C837-4050-94A3-7F0F11719C8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11DBB28-8D8B-4251-8907-81C5364088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60DD799-EF55-4B40-9F54-3286B83D2466}"/>
              </a:ext>
            </a:extLst>
          </p:cNvPr>
          <p:cNvSpPr>
            <a:spLocks noGrp="1" noChangeArrowheads="1"/>
          </p:cNvSpPr>
          <p:nvPr>
            <p:ph type="sldNum" sz="quarter" idx="12"/>
          </p:nvPr>
        </p:nvSpPr>
        <p:spPr>
          <a:ln/>
        </p:spPr>
        <p:txBody>
          <a:bodyPr/>
          <a:lstStyle>
            <a:lvl1pPr>
              <a:defRPr/>
            </a:lvl1pPr>
          </a:lstStyle>
          <a:p>
            <a:pPr>
              <a:defRPr/>
            </a:pPr>
            <a:fld id="{E0B334D9-EEAD-4B26-80CC-D375F837C61D}" type="slidenum">
              <a:rPr lang="en-US" altLang="en-US"/>
              <a:pPr>
                <a:defRPr/>
              </a:pPr>
              <a:t>‹#›</a:t>
            </a:fld>
            <a:endParaRPr lang="en-US" altLang="en-US"/>
          </a:p>
        </p:txBody>
      </p:sp>
    </p:spTree>
    <p:extLst>
      <p:ext uri="{BB962C8B-B14F-4D97-AF65-F5344CB8AC3E}">
        <p14:creationId xmlns:p14="http://schemas.microsoft.com/office/powerpoint/2010/main" val="282392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FD3EDF6-7789-4F0C-BC24-A9E58B07CE46}"/>
              </a:ext>
            </a:extLst>
          </p:cNvPr>
          <p:cNvSpPr>
            <a:spLocks noGrp="1" noChangeArrowheads="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582100F-4ECE-48E8-AA19-65EFB87983CF}"/>
              </a:ext>
            </a:extLst>
          </p:cNvPr>
          <p:cNvSpPr>
            <a:spLocks noGrp="1" noChangeArrowheads="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338877A-28AC-4347-996B-A9A537E4F86A}"/>
              </a:ext>
            </a:extLst>
          </p:cNvPr>
          <p:cNvSpPr>
            <a:spLocks noGrp="1" noChangeArrowheads="1"/>
          </p:cNvSpPr>
          <p:nvPr>
            <p:ph type="dt" sz="half" idx="2"/>
          </p:nvPr>
        </p:nvSpPr>
        <p:spPr bwMode="auto">
          <a:xfrm>
            <a:off x="342900" y="8326438"/>
            <a:ext cx="16002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65E18F77-B600-4BD5-98A9-DF06E4FC5888}"/>
              </a:ext>
            </a:extLst>
          </p:cNvPr>
          <p:cNvSpPr>
            <a:spLocks noGrp="1" noChangeArrowheads="1"/>
          </p:cNvSpPr>
          <p:nvPr>
            <p:ph type="ftr" sz="quarter" idx="3"/>
          </p:nvPr>
        </p:nvSpPr>
        <p:spPr bwMode="auto">
          <a:xfrm>
            <a:off x="2343150" y="8326438"/>
            <a:ext cx="21717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8E6E18FB-DCDE-40EB-A24C-8270087EFC68}"/>
              </a:ext>
            </a:extLst>
          </p:cNvPr>
          <p:cNvSpPr>
            <a:spLocks noGrp="1" noChangeArrowheads="1"/>
          </p:cNvSpPr>
          <p:nvPr>
            <p:ph type="sldNum" sz="quarter" idx="4"/>
          </p:nvPr>
        </p:nvSpPr>
        <p:spPr bwMode="auto">
          <a:xfrm>
            <a:off x="4914900" y="8326438"/>
            <a:ext cx="16002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F814D749-495E-4C52-B6E2-7A4F0C56771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jpeg"/><Relationship Id="rId4" Type="http://schemas.openxmlformats.org/officeDocument/2006/relationships/image" Target="../media/image3.emf"/><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2906C7-8D3E-896F-2E59-EF63714FAEC6}"/>
              </a:ext>
            </a:extLst>
          </p:cNvPr>
          <p:cNvSpPr/>
          <p:nvPr/>
        </p:nvSpPr>
        <p:spPr>
          <a:xfrm>
            <a:off x="-10583" y="7856663"/>
            <a:ext cx="6858000" cy="1287337"/>
          </a:xfrm>
          <a:prstGeom prst="rect">
            <a:avLst/>
          </a:prstGeom>
          <a:solidFill>
            <a:schemeClr val="accent3">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FE931FA-EDCC-437B-B9DF-66B0F6789A3E}"/>
              </a:ext>
            </a:extLst>
          </p:cNvPr>
          <p:cNvPicPr>
            <a:picLocks noChangeAspect="1"/>
          </p:cNvPicPr>
          <p:nvPr/>
        </p:nvPicPr>
        <p:blipFill rotWithShape="1">
          <a:blip r:embed="rId2"/>
          <a:srcRect t="7616" r="3968"/>
          <a:stretch/>
        </p:blipFill>
        <p:spPr>
          <a:xfrm>
            <a:off x="-658718" y="-216503"/>
            <a:ext cx="8086535" cy="2565908"/>
          </a:xfrm>
          <a:prstGeom prst="rect">
            <a:avLst/>
          </a:prstGeom>
          <a:effectLst>
            <a:softEdge rad="635000"/>
          </a:effectLst>
          <a:scene3d>
            <a:camera prst="orthographicFront">
              <a:rot lat="0" lon="21299999" rev="0"/>
            </a:camera>
            <a:lightRig rig="threePt" dir="t"/>
          </a:scene3d>
        </p:spPr>
      </p:pic>
      <p:sp>
        <p:nvSpPr>
          <p:cNvPr id="3075" name="AutoShape 31" descr="2Q==">
            <a:extLst>
              <a:ext uri="{FF2B5EF4-FFF2-40B4-BE49-F238E27FC236}">
                <a16:creationId xmlns:a16="http://schemas.microsoft.com/office/drawing/2014/main" id="{8A67806E-10D2-4D90-B127-2B91FED671DE}"/>
              </a:ext>
            </a:extLst>
          </p:cNvPr>
          <p:cNvSpPr>
            <a:spLocks noChangeAspect="1" noChangeArrowheads="1"/>
          </p:cNvSpPr>
          <p:nvPr/>
        </p:nvSpPr>
        <p:spPr bwMode="auto">
          <a:xfrm>
            <a:off x="3276600" y="4419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076" name="AutoShape 33" descr="2Q==">
            <a:extLst>
              <a:ext uri="{FF2B5EF4-FFF2-40B4-BE49-F238E27FC236}">
                <a16:creationId xmlns:a16="http://schemas.microsoft.com/office/drawing/2014/main" id="{30DB7A41-59CF-43E6-9941-F6A92FDF55F3}"/>
              </a:ext>
            </a:extLst>
          </p:cNvPr>
          <p:cNvSpPr>
            <a:spLocks noChangeAspect="1" noChangeArrowheads="1"/>
          </p:cNvSpPr>
          <p:nvPr/>
        </p:nvSpPr>
        <p:spPr bwMode="auto">
          <a:xfrm>
            <a:off x="3276600" y="4419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078" name="Rectangle 17">
            <a:extLst>
              <a:ext uri="{FF2B5EF4-FFF2-40B4-BE49-F238E27FC236}">
                <a16:creationId xmlns:a16="http://schemas.microsoft.com/office/drawing/2014/main" id="{331B1CD0-F3DB-45D5-B8EC-0A82D3DE532B}"/>
              </a:ext>
            </a:extLst>
          </p:cNvPr>
          <p:cNvSpPr>
            <a:spLocks noChangeArrowheads="1"/>
          </p:cNvSpPr>
          <p:nvPr/>
        </p:nvSpPr>
        <p:spPr bwMode="auto">
          <a:xfrm>
            <a:off x="117474" y="681195"/>
            <a:ext cx="457041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b="1" dirty="0">
                <a:solidFill>
                  <a:srgbClr val="B5111B"/>
                </a:solidFill>
                <a:latin typeface="Open Sans"/>
              </a:rPr>
              <a:t>Atriax Support &amp;</a:t>
            </a:r>
          </a:p>
          <a:p>
            <a:pPr>
              <a:spcBef>
                <a:spcPct val="0"/>
              </a:spcBef>
              <a:buFontTx/>
              <a:buNone/>
            </a:pPr>
            <a:r>
              <a:rPr lang="en-US" altLang="en-US" sz="2400" b="1" dirty="0">
                <a:solidFill>
                  <a:srgbClr val="B5111B"/>
                </a:solidFill>
                <a:latin typeface="Open Sans"/>
              </a:rPr>
              <a:t>Investigative Services</a:t>
            </a:r>
          </a:p>
        </p:txBody>
      </p:sp>
      <p:sp>
        <p:nvSpPr>
          <p:cNvPr id="22" name="Rectangle 21">
            <a:extLst>
              <a:ext uri="{FF2B5EF4-FFF2-40B4-BE49-F238E27FC236}">
                <a16:creationId xmlns:a16="http://schemas.microsoft.com/office/drawing/2014/main" id="{26F3DD1F-7E57-40F4-8FB1-2E35EF283726}"/>
              </a:ext>
            </a:extLst>
          </p:cNvPr>
          <p:cNvSpPr/>
          <p:nvPr/>
        </p:nvSpPr>
        <p:spPr>
          <a:xfrm>
            <a:off x="3526900" y="2101241"/>
            <a:ext cx="3331100" cy="5755422"/>
          </a:xfrm>
          <a:prstGeom prst="rect">
            <a:avLst/>
          </a:prstGeom>
          <a:solidFill>
            <a:schemeClr val="tx1">
              <a:lumMod val="75000"/>
              <a:lumOff val="25000"/>
            </a:schemeClr>
          </a:solidFill>
        </p:spPr>
        <p:txBody>
          <a:bodyPr wrap="square">
            <a:noAutofit/>
          </a:bodyPr>
          <a:lstStyle/>
          <a:p>
            <a:pPr>
              <a:spcBef>
                <a:spcPts val="0"/>
              </a:spcBef>
              <a:spcAft>
                <a:spcPts val="0"/>
              </a:spcAft>
              <a:defRPr/>
            </a:pPr>
            <a:endParaRPr lang="en-US" sz="1150" i="1" dirty="0">
              <a:latin typeface="Open Sans"/>
            </a:endParaRPr>
          </a:p>
          <a:p>
            <a:pPr>
              <a:spcBef>
                <a:spcPts val="0"/>
              </a:spcBef>
              <a:spcAft>
                <a:spcPts val="0"/>
              </a:spcAft>
              <a:defRPr/>
            </a:pPr>
            <a:r>
              <a:rPr lang="en-US" sz="1200" dirty="0">
                <a:solidFill>
                  <a:schemeClr val="bg1">
                    <a:lumMod val="95000"/>
                  </a:schemeClr>
                </a:solidFill>
                <a:latin typeface="Open Sans"/>
              </a:rPr>
              <a:t>To complement Atriax Group’s Architectural-Engineering &amp; Construction services, we offer a comprehensive suite of solutions to support every stage of your project’s lifecycle. From initial site investigations to post-occupancy evaluations, our services help clients develop projects and programs, assess site conditions before design and construction, document physical progress, and analyze facility performance after completion.</a:t>
            </a:r>
          </a:p>
          <a:p>
            <a:pPr>
              <a:spcBef>
                <a:spcPts val="600"/>
              </a:spcBef>
              <a:spcAft>
                <a:spcPts val="0"/>
              </a:spcAft>
              <a:defRPr/>
            </a:pPr>
            <a:endParaRPr lang="en-US" sz="1200" dirty="0">
              <a:solidFill>
                <a:schemeClr val="bg1">
                  <a:lumMod val="95000"/>
                </a:schemeClr>
              </a:solidFill>
              <a:latin typeface="Open Sans"/>
            </a:endParaRPr>
          </a:p>
          <a:p>
            <a:pPr>
              <a:spcBef>
                <a:spcPts val="0"/>
              </a:spcBef>
              <a:spcAft>
                <a:spcPts val="0"/>
              </a:spcAft>
              <a:defRPr/>
            </a:pPr>
            <a:r>
              <a:rPr lang="en-US" sz="1200" dirty="0">
                <a:solidFill>
                  <a:schemeClr val="bg1">
                    <a:lumMod val="95000"/>
                  </a:schemeClr>
                </a:solidFill>
                <a:latin typeface="Open Sans"/>
              </a:rPr>
              <a:t>These full-cycle services enhance project efficiency, provide valuable insights, and ensure better outcomes—strengthening your processes, capturing critical conditions, and improving both your current facility and future developments.</a:t>
            </a:r>
          </a:p>
          <a:p>
            <a:pPr>
              <a:spcBef>
                <a:spcPts val="0"/>
              </a:spcBef>
              <a:spcAft>
                <a:spcPts val="1200"/>
              </a:spcAft>
              <a:defRPr/>
            </a:pPr>
            <a:endParaRPr lang="en-US" sz="1400" b="1" i="1" dirty="0">
              <a:latin typeface="Open Sans"/>
            </a:endParaRPr>
          </a:p>
          <a:p>
            <a:pPr>
              <a:spcBef>
                <a:spcPts val="0"/>
              </a:spcBef>
              <a:spcAft>
                <a:spcPts val="1200"/>
              </a:spcAft>
              <a:defRPr/>
            </a:pPr>
            <a:endParaRPr lang="en-US" sz="1250" b="1" i="1" dirty="0">
              <a:latin typeface="Open Sans"/>
            </a:endParaRPr>
          </a:p>
          <a:p>
            <a:pPr>
              <a:spcBef>
                <a:spcPts val="0"/>
              </a:spcBef>
              <a:spcAft>
                <a:spcPts val="1200"/>
              </a:spcAft>
              <a:defRPr/>
            </a:pPr>
            <a:endParaRPr lang="en-US" sz="1250" b="1" i="1" dirty="0">
              <a:latin typeface="Open Sans"/>
            </a:endParaRPr>
          </a:p>
        </p:txBody>
      </p:sp>
      <p:sp>
        <p:nvSpPr>
          <p:cNvPr id="5" name="TextBox 4">
            <a:extLst>
              <a:ext uri="{FF2B5EF4-FFF2-40B4-BE49-F238E27FC236}">
                <a16:creationId xmlns:a16="http://schemas.microsoft.com/office/drawing/2014/main" id="{20C56405-8FAD-4A7B-BE7D-95AFCBD64C46}"/>
              </a:ext>
            </a:extLst>
          </p:cNvPr>
          <p:cNvSpPr txBox="1"/>
          <p:nvPr/>
        </p:nvSpPr>
        <p:spPr>
          <a:xfrm>
            <a:off x="117474" y="2101241"/>
            <a:ext cx="3376616" cy="5378395"/>
          </a:xfrm>
          <a:prstGeom prst="rect">
            <a:avLst/>
          </a:prstGeom>
          <a:noFill/>
        </p:spPr>
        <p:txBody>
          <a:bodyPr wrap="square">
            <a:spAutoFit/>
          </a:bodyPr>
          <a:lstStyle/>
          <a:p>
            <a:pPr>
              <a:buClr>
                <a:srgbClr val="B5111B"/>
              </a:buClr>
              <a:defRPr/>
            </a:pPr>
            <a:r>
              <a:rPr lang="en-US" altLang="en-US" sz="1600" b="1" cap="all" dirty="0">
                <a:solidFill>
                  <a:srgbClr val="B5111B"/>
                </a:solidFill>
                <a:latin typeface="Open Sans"/>
              </a:rPr>
              <a:t>Project programming &amp; </a:t>
            </a:r>
          </a:p>
          <a:p>
            <a:pPr>
              <a:buClr>
                <a:srgbClr val="B5111B"/>
              </a:buClr>
              <a:defRPr/>
            </a:pPr>
            <a:r>
              <a:rPr lang="en-US" altLang="en-US" sz="1600" b="1" cap="all" dirty="0">
                <a:solidFill>
                  <a:srgbClr val="B5111B"/>
                </a:solidFill>
                <a:latin typeface="Open Sans"/>
              </a:rPr>
              <a:t>Scope Development</a:t>
            </a:r>
          </a:p>
          <a:p>
            <a:pPr lvl="0">
              <a:spcBef>
                <a:spcPts val="600"/>
              </a:spcBef>
              <a:buClr>
                <a:srgbClr val="B5111B"/>
              </a:buClr>
              <a:defRPr/>
            </a:pPr>
            <a:r>
              <a:rPr lang="en-US" altLang="en-US" sz="1050" dirty="0">
                <a:solidFill>
                  <a:srgbClr val="000000">
                    <a:lumMod val="65000"/>
                    <a:lumOff val="35000"/>
                  </a:srgbClr>
                </a:solidFill>
                <a:latin typeface="Open Sans"/>
              </a:rPr>
              <a:t>Our Project Programming &amp; Scope Development service helps clients define, refine, and optimize their project scope. Our specialized team guides clients through a structured process to clearly identify their needs, priorities, and goals while ensuring alignment with budgetary constraints.</a:t>
            </a:r>
          </a:p>
          <a:p>
            <a:pPr lvl="0">
              <a:lnSpc>
                <a:spcPct val="150000"/>
              </a:lnSpc>
              <a:spcBef>
                <a:spcPts val="600"/>
              </a:spcBef>
              <a:buClr>
                <a:srgbClr val="B5111B"/>
              </a:buClr>
              <a:defRPr/>
            </a:pPr>
            <a:r>
              <a:rPr lang="en-US" altLang="en-US" sz="1200" b="1" dirty="0">
                <a:solidFill>
                  <a:srgbClr val="000000">
                    <a:lumMod val="65000"/>
                    <a:lumOff val="35000"/>
                  </a:srgbClr>
                </a:solidFill>
                <a:latin typeface="Open Sans"/>
              </a:rPr>
              <a:t>Key Benefits:</a:t>
            </a:r>
          </a:p>
          <a:p>
            <a:pPr marL="171450" lvl="0" indent="-171450">
              <a:buClr>
                <a:srgbClr val="B5111B"/>
              </a:buClr>
              <a:buFont typeface="Arial" panose="020B0604020202020204" pitchFamily="34" charset="0"/>
              <a:buChar char="•"/>
              <a:defRPr/>
            </a:pPr>
            <a:r>
              <a:rPr lang="en-US" altLang="en-US" sz="1050" dirty="0">
                <a:solidFill>
                  <a:srgbClr val="000000">
                    <a:lumMod val="65000"/>
                    <a:lumOff val="35000"/>
                  </a:srgbClr>
                </a:solidFill>
                <a:latin typeface="Open Sans"/>
              </a:rPr>
              <a:t>Comprehensive Needs Assessment – We work closely with stakeholders to evaluate functional, operational, and aesthetic requirements.</a:t>
            </a:r>
          </a:p>
          <a:p>
            <a:pPr marL="171450" lvl="0" indent="-171450">
              <a:buClr>
                <a:srgbClr val="B5111B"/>
              </a:buClr>
              <a:buFont typeface="Arial" panose="020B0604020202020204" pitchFamily="34" charset="0"/>
              <a:buChar char="•"/>
              <a:defRPr/>
            </a:pPr>
            <a:r>
              <a:rPr lang="en-US" altLang="en-US" sz="1050" dirty="0">
                <a:solidFill>
                  <a:srgbClr val="000000">
                    <a:lumMod val="65000"/>
                    <a:lumOff val="35000"/>
                  </a:srgbClr>
                </a:solidFill>
                <a:latin typeface="Open Sans"/>
              </a:rPr>
              <a:t>Strategic Planning – Our team helps balance project aspirations with feasibility, ensuring a well-defined, actionable scope.</a:t>
            </a:r>
          </a:p>
          <a:p>
            <a:pPr marL="171450" lvl="0" indent="-171450">
              <a:buClr>
                <a:srgbClr val="B5111B"/>
              </a:buClr>
              <a:buFont typeface="Arial" panose="020B0604020202020204" pitchFamily="34" charset="0"/>
              <a:buChar char="•"/>
              <a:defRPr/>
            </a:pPr>
            <a:r>
              <a:rPr lang="en-US" altLang="en-US" sz="1050" dirty="0">
                <a:solidFill>
                  <a:srgbClr val="000000">
                    <a:lumMod val="65000"/>
                    <a:lumOff val="35000"/>
                  </a:srgbClr>
                </a:solidFill>
                <a:latin typeface="Open Sans"/>
              </a:rPr>
              <a:t>Budget Optimization – We provide expert guidance in aligning project goals with financial realities, identifying cost-saving opportunities without compromising quality.</a:t>
            </a:r>
          </a:p>
          <a:p>
            <a:pPr marL="171450" lvl="0" indent="-171450">
              <a:buClr>
                <a:srgbClr val="B5111B"/>
              </a:buClr>
              <a:buFont typeface="Arial" panose="020B0604020202020204" pitchFamily="34" charset="0"/>
              <a:buChar char="•"/>
              <a:defRPr/>
            </a:pPr>
            <a:r>
              <a:rPr lang="en-US" altLang="en-US" sz="1050" dirty="0">
                <a:solidFill>
                  <a:srgbClr val="000000">
                    <a:lumMod val="65000"/>
                    <a:lumOff val="35000"/>
                  </a:srgbClr>
                </a:solidFill>
                <a:latin typeface="Open Sans"/>
              </a:rPr>
              <a:t>Risk Mitigation – Early identification of potential challenges helps prevent costly revisions and delays.</a:t>
            </a:r>
          </a:p>
          <a:p>
            <a:pPr marL="171450" lvl="0" indent="-171450">
              <a:buClr>
                <a:srgbClr val="B5111B"/>
              </a:buClr>
              <a:buFont typeface="Arial" panose="020B0604020202020204" pitchFamily="34" charset="0"/>
              <a:buChar char="•"/>
              <a:defRPr/>
            </a:pPr>
            <a:r>
              <a:rPr lang="en-US" altLang="en-US" sz="1050" dirty="0">
                <a:solidFill>
                  <a:srgbClr val="000000">
                    <a:lumMod val="65000"/>
                    <a:lumOff val="35000"/>
                  </a:srgbClr>
                </a:solidFill>
                <a:latin typeface="Open Sans"/>
              </a:rPr>
              <a:t>Enhanced Decision-Making – Through workshops and data-driven analysis, we empower clients to make informed choices that enhance project success.</a:t>
            </a:r>
          </a:p>
          <a:p>
            <a:pPr marL="171450" lvl="0" indent="-171450">
              <a:buClr>
                <a:srgbClr val="B5111B"/>
              </a:buClr>
              <a:buFont typeface="Arial" panose="020B0604020202020204" pitchFamily="34" charset="0"/>
              <a:buChar char="•"/>
              <a:defRPr/>
            </a:pPr>
            <a:r>
              <a:rPr lang="en-US" altLang="en-US" sz="1050" dirty="0">
                <a:solidFill>
                  <a:srgbClr val="000000">
                    <a:lumMod val="65000"/>
                    <a:lumOff val="35000"/>
                  </a:srgbClr>
                </a:solidFill>
                <a:latin typeface="Open Sans"/>
              </a:rPr>
              <a:t>Streamlined Project Execution – A well-developed scope minimizes inefficiencies, accelerates timelines, and enhances coordination among all stakeholders.  </a:t>
            </a:r>
          </a:p>
        </p:txBody>
      </p:sp>
      <p:pic>
        <p:nvPicPr>
          <p:cNvPr id="3088" name="Picture 5">
            <a:extLst>
              <a:ext uri="{FF2B5EF4-FFF2-40B4-BE49-F238E27FC236}">
                <a16:creationId xmlns:a16="http://schemas.microsoft.com/office/drawing/2014/main" id="{AF88971C-AB2B-4FC5-9CD7-F5011C79755F}"/>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225962" y="1194118"/>
            <a:ext cx="1662113" cy="1263650"/>
          </a:xfrm>
          <a:prstGeom prst="rect">
            <a:avLst/>
          </a:prstGeom>
          <a:ln w="25400">
            <a:solidFill>
              <a:schemeClr val="bg1"/>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3089" name="Picture 6">
            <a:extLst>
              <a:ext uri="{FF2B5EF4-FFF2-40B4-BE49-F238E27FC236}">
                <a16:creationId xmlns:a16="http://schemas.microsoft.com/office/drawing/2014/main" id="{13D76A7D-FBC6-4914-8C69-19F975F6669A}"/>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9963282" y="6131488"/>
            <a:ext cx="1658937" cy="123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7519239A-1EF0-431E-AD0F-7656C6E18D24}"/>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4247" y="5724103"/>
            <a:ext cx="1828800" cy="1234440"/>
          </a:xfrm>
          <a:prstGeom prst="rect">
            <a:avLst/>
          </a:prstGeom>
          <a:ln w="25400">
            <a:solidFill>
              <a:schemeClr val="bg1"/>
            </a:solidFill>
            <a:miter lim="800000"/>
            <a:headEnd/>
            <a:tailEnd/>
          </a:ln>
          <a:effectLst/>
        </p:spPr>
      </p:pic>
      <p:pic>
        <p:nvPicPr>
          <p:cNvPr id="3090" name="Picture 7">
            <a:extLst>
              <a:ext uri="{FF2B5EF4-FFF2-40B4-BE49-F238E27FC236}">
                <a16:creationId xmlns:a16="http://schemas.microsoft.com/office/drawing/2014/main" id="{ADE28378-9A16-45C7-BE9B-554F6AAA2934}"/>
              </a:ext>
            </a:extLst>
          </p:cNvPr>
          <p:cNvPicPr>
            <a:picLocks noChangeAspect="1"/>
          </p:cNvPicPr>
          <p:nvPr/>
        </p:nvPicPr>
        <p:blipFill>
          <a:blip r:embed="rId6" cstate="hqprint">
            <a:extLst>
              <a:ext uri="{28A0092B-C50C-407E-A947-70E740481C1C}">
                <a14:useLocalDpi xmlns:a14="http://schemas.microsoft.com/office/drawing/2010/main" val="0"/>
              </a:ext>
            </a:extLst>
          </a:blip>
          <a:srcRect t="163" b="11989"/>
          <a:stretch>
            <a:fillRect/>
          </a:stretch>
        </p:blipFill>
        <p:spPr bwMode="auto">
          <a:xfrm>
            <a:off x="7604125" y="2805871"/>
            <a:ext cx="1709738" cy="2657475"/>
          </a:xfrm>
          <a:prstGeom prst="rect">
            <a:avLst/>
          </a:prstGeom>
          <a:ln w="25400">
            <a:solidFill>
              <a:schemeClr val="bg1"/>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00F9834-94D0-2A06-4719-ED2EC28BA5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93627" y="8033793"/>
            <a:ext cx="701906" cy="877382"/>
          </a:xfrm>
          <a:prstGeom prst="rect">
            <a:avLst/>
          </a:prstGeom>
        </p:spPr>
      </p:pic>
      <p:pic>
        <p:nvPicPr>
          <p:cNvPr id="6" name="Picture 5">
            <a:extLst>
              <a:ext uri="{FF2B5EF4-FFF2-40B4-BE49-F238E27FC236}">
                <a16:creationId xmlns:a16="http://schemas.microsoft.com/office/drawing/2014/main" id="{86D613AE-F99F-4A63-1A56-1031BA9218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3431" y="7924041"/>
            <a:ext cx="2050066" cy="1006344"/>
          </a:xfrm>
          <a:prstGeom prst="rect">
            <a:avLst/>
          </a:prstGeom>
        </p:spPr>
      </p:pic>
      <p:sp>
        <p:nvSpPr>
          <p:cNvPr id="7" name="TextBox 25">
            <a:extLst>
              <a:ext uri="{FF2B5EF4-FFF2-40B4-BE49-F238E27FC236}">
                <a16:creationId xmlns:a16="http://schemas.microsoft.com/office/drawing/2014/main" id="{CBF5F87E-1F36-FA6B-8FD3-FD081625B8BF}"/>
              </a:ext>
            </a:extLst>
          </p:cNvPr>
          <p:cNvSpPr txBox="1">
            <a:spLocks noChangeArrowheads="1"/>
          </p:cNvSpPr>
          <p:nvPr/>
        </p:nvSpPr>
        <p:spPr bwMode="auto">
          <a:xfrm>
            <a:off x="2243497" y="8090009"/>
            <a:ext cx="197842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000" dirty="0">
                <a:latin typeface="Open Sans"/>
              </a:rPr>
              <a:t>703 Main Ave SW</a:t>
            </a:r>
          </a:p>
          <a:p>
            <a:pPr>
              <a:spcBef>
                <a:spcPct val="0"/>
              </a:spcBef>
              <a:buFontTx/>
              <a:buNone/>
            </a:pPr>
            <a:r>
              <a:rPr lang="en-US" altLang="en-US" sz="1000" dirty="0">
                <a:latin typeface="Open Sans"/>
              </a:rPr>
              <a:t>Hickory, North Carolina 28602</a:t>
            </a:r>
          </a:p>
          <a:p>
            <a:pPr>
              <a:spcBef>
                <a:spcPct val="0"/>
              </a:spcBef>
              <a:buFontTx/>
              <a:buNone/>
            </a:pPr>
            <a:r>
              <a:rPr lang="en-US" altLang="en-US" sz="1000" dirty="0">
                <a:latin typeface="Open Sans"/>
              </a:rPr>
              <a:t>828-315-9962</a:t>
            </a:r>
          </a:p>
        </p:txBody>
      </p:sp>
      <p:sp>
        <p:nvSpPr>
          <p:cNvPr id="8" name="Text Box 43">
            <a:extLst>
              <a:ext uri="{FF2B5EF4-FFF2-40B4-BE49-F238E27FC236}">
                <a16:creationId xmlns:a16="http://schemas.microsoft.com/office/drawing/2014/main" id="{97945F9C-6984-C5EB-7D4A-710BC8F88485}"/>
              </a:ext>
            </a:extLst>
          </p:cNvPr>
          <p:cNvSpPr txBox="1">
            <a:spLocks noChangeArrowheads="1"/>
          </p:cNvSpPr>
          <p:nvPr/>
        </p:nvSpPr>
        <p:spPr bwMode="auto">
          <a:xfrm>
            <a:off x="2243497" y="8586697"/>
            <a:ext cx="19784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b="1" i="1" dirty="0">
                <a:solidFill>
                  <a:srgbClr val="B5111B"/>
                </a:solidFill>
                <a:latin typeface="Open Sans"/>
                <a:cs typeface="Arial" panose="020B0604020202020204" pitchFamily="34" charset="0"/>
              </a:rPr>
              <a:t>www.atriaxgroup.com</a:t>
            </a:r>
          </a:p>
        </p:txBody>
      </p:sp>
      <p:pic>
        <p:nvPicPr>
          <p:cNvPr id="2" name="Picture 1">
            <a:extLst>
              <a:ext uri="{FF2B5EF4-FFF2-40B4-BE49-F238E27FC236}">
                <a16:creationId xmlns:a16="http://schemas.microsoft.com/office/drawing/2014/main" id="{A1F5AB2C-E3D2-33FD-EAD8-3823B9C3411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26900" y="5985796"/>
            <a:ext cx="3320517" cy="18700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utoShape 31" descr="2Q==">
            <a:extLst>
              <a:ext uri="{FF2B5EF4-FFF2-40B4-BE49-F238E27FC236}">
                <a16:creationId xmlns:a16="http://schemas.microsoft.com/office/drawing/2014/main" id="{0534B7A3-F152-4BE4-82BB-97D0A3A5F330}"/>
              </a:ext>
            </a:extLst>
          </p:cNvPr>
          <p:cNvSpPr>
            <a:spLocks noChangeAspect="1" noChangeArrowheads="1"/>
          </p:cNvSpPr>
          <p:nvPr/>
        </p:nvSpPr>
        <p:spPr bwMode="auto">
          <a:xfrm>
            <a:off x="3276600" y="4419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 name="AutoShape 33" descr="2Q==">
            <a:extLst>
              <a:ext uri="{FF2B5EF4-FFF2-40B4-BE49-F238E27FC236}">
                <a16:creationId xmlns:a16="http://schemas.microsoft.com/office/drawing/2014/main" id="{5EA070F9-362C-4C81-BE7B-B6D0475A93B5}"/>
              </a:ext>
            </a:extLst>
          </p:cNvPr>
          <p:cNvSpPr>
            <a:spLocks noChangeAspect="1" noChangeArrowheads="1"/>
          </p:cNvSpPr>
          <p:nvPr/>
        </p:nvSpPr>
        <p:spPr bwMode="auto">
          <a:xfrm>
            <a:off x="3276600" y="4419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 name="TextBox 16">
            <a:extLst>
              <a:ext uri="{FF2B5EF4-FFF2-40B4-BE49-F238E27FC236}">
                <a16:creationId xmlns:a16="http://schemas.microsoft.com/office/drawing/2014/main" id="{D3A2BDF9-32E5-4E94-8818-C8101370E920}"/>
              </a:ext>
            </a:extLst>
          </p:cNvPr>
          <p:cNvSpPr txBox="1"/>
          <p:nvPr/>
        </p:nvSpPr>
        <p:spPr>
          <a:xfrm>
            <a:off x="7832725" y="8312150"/>
            <a:ext cx="3598863" cy="1077913"/>
          </a:xfrm>
          <a:prstGeom prst="rect">
            <a:avLst/>
          </a:prstGeom>
          <a:noFill/>
        </p:spPr>
        <p:txBody>
          <a:bodyPr>
            <a:spAutoFit/>
          </a:bodyPr>
          <a:lstStyle/>
          <a:p>
            <a:pPr algn="just">
              <a:spcBef>
                <a:spcPts val="0"/>
              </a:spcBef>
              <a:spcAft>
                <a:spcPts val="0"/>
              </a:spcAft>
              <a:defRPr/>
            </a:pPr>
            <a:r>
              <a:rPr lang="en-US" sz="1000" i="1" dirty="0">
                <a:solidFill>
                  <a:schemeClr val="tx1">
                    <a:lumMod val="65000"/>
                    <a:lumOff val="35000"/>
                  </a:schemeClr>
                </a:solidFill>
                <a:ea typeface="Calibri" panose="020F0502020204030204" pitchFamily="34" charset="0"/>
                <a:cs typeface="Arial" panose="020B0604020202020204" pitchFamily="34" charset="0"/>
              </a:rPr>
              <a:t>I wish all contractors we worked with were at the same standard as Atriax Group… truly one of the most professional and cooperative groups of people I’ve worked with in a very long time.   We make a great team</a:t>
            </a:r>
            <a:r>
              <a:rPr lang="en-US" sz="1000" dirty="0">
                <a:solidFill>
                  <a:schemeClr val="tx1">
                    <a:lumMod val="65000"/>
                    <a:lumOff val="35000"/>
                  </a:schemeClr>
                </a:solidFill>
                <a:ea typeface="Calibri" panose="020F0502020204030204" pitchFamily="34" charset="0"/>
                <a:cs typeface="Arial" panose="020B0604020202020204" pitchFamily="34" charset="0"/>
              </a:rPr>
              <a:t>!</a:t>
            </a:r>
          </a:p>
          <a:p>
            <a:pPr algn="r">
              <a:spcBef>
                <a:spcPts val="0"/>
              </a:spcBef>
              <a:spcAft>
                <a:spcPts val="0"/>
              </a:spcAft>
              <a:defRPr/>
            </a:pPr>
            <a:endParaRPr lang="en-US" sz="800" i="1" dirty="0">
              <a:solidFill>
                <a:srgbClr val="B5111B"/>
              </a:solidFill>
              <a:ea typeface="Calibri" panose="020F0502020204030204" pitchFamily="34" charset="0"/>
              <a:cs typeface="Arial" panose="020B0604020202020204" pitchFamily="34" charset="0"/>
            </a:endParaRPr>
          </a:p>
          <a:p>
            <a:pPr algn="r">
              <a:spcBef>
                <a:spcPts val="0"/>
              </a:spcBef>
              <a:spcAft>
                <a:spcPts val="0"/>
              </a:spcAft>
              <a:defRPr/>
            </a:pPr>
            <a:r>
              <a:rPr lang="en-US" sz="800" i="1" dirty="0">
                <a:solidFill>
                  <a:srgbClr val="B5111B"/>
                </a:solidFill>
                <a:ea typeface="Calibri" panose="020F0502020204030204" pitchFamily="34" charset="0"/>
                <a:cs typeface="Arial" panose="020B0604020202020204" pitchFamily="34" charset="0"/>
              </a:rPr>
              <a:t>Glenn </a:t>
            </a:r>
            <a:r>
              <a:rPr lang="en-US" sz="800" i="1" dirty="0" err="1">
                <a:solidFill>
                  <a:srgbClr val="B5111B"/>
                </a:solidFill>
                <a:ea typeface="Calibri" panose="020F0502020204030204" pitchFamily="34" charset="0"/>
                <a:cs typeface="Arial" panose="020B0604020202020204" pitchFamily="34" charset="0"/>
              </a:rPr>
              <a:t>Easterby</a:t>
            </a:r>
            <a:endParaRPr lang="en-US" sz="800" i="1" dirty="0">
              <a:solidFill>
                <a:srgbClr val="B5111B"/>
              </a:solidFill>
              <a:ea typeface="Calibri" panose="020F0502020204030204" pitchFamily="34" charset="0"/>
              <a:cs typeface="Arial" panose="020B0604020202020204" pitchFamily="34" charset="0"/>
            </a:endParaRPr>
          </a:p>
          <a:p>
            <a:pPr algn="r">
              <a:spcBef>
                <a:spcPts val="0"/>
              </a:spcBef>
              <a:spcAft>
                <a:spcPts val="0"/>
              </a:spcAft>
              <a:defRPr/>
            </a:pPr>
            <a:r>
              <a:rPr lang="en-US" sz="800" i="1" dirty="0">
                <a:solidFill>
                  <a:srgbClr val="B5111B"/>
                </a:solidFill>
                <a:ea typeface="Calibri" panose="020F0502020204030204" pitchFamily="34" charset="0"/>
                <a:cs typeface="Arial" panose="020B0604020202020204" pitchFamily="34" charset="0"/>
              </a:rPr>
              <a:t>Base Civil Engineer, 628th CES, Joint Base Charleston</a:t>
            </a:r>
          </a:p>
        </p:txBody>
      </p:sp>
      <p:sp>
        <p:nvSpPr>
          <p:cNvPr id="19" name="TextBox 5">
            <a:extLst>
              <a:ext uri="{FF2B5EF4-FFF2-40B4-BE49-F238E27FC236}">
                <a16:creationId xmlns:a16="http://schemas.microsoft.com/office/drawing/2014/main" id="{AC2C8D07-3A7C-456E-B8C5-224F25D4F51E}"/>
              </a:ext>
            </a:extLst>
          </p:cNvPr>
          <p:cNvSpPr txBox="1">
            <a:spLocks noChangeArrowheads="1"/>
          </p:cNvSpPr>
          <p:nvPr/>
        </p:nvSpPr>
        <p:spPr bwMode="auto">
          <a:xfrm>
            <a:off x="7360246" y="8037513"/>
            <a:ext cx="5476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6000" dirty="0">
                <a:solidFill>
                  <a:srgbClr val="B5111B"/>
                </a:solidFill>
              </a:rPr>
              <a:t>“</a:t>
            </a:r>
          </a:p>
        </p:txBody>
      </p:sp>
      <p:sp>
        <p:nvSpPr>
          <p:cNvPr id="20" name="TextBox 15">
            <a:extLst>
              <a:ext uri="{FF2B5EF4-FFF2-40B4-BE49-F238E27FC236}">
                <a16:creationId xmlns:a16="http://schemas.microsoft.com/office/drawing/2014/main" id="{95CF0151-0C17-4340-973F-204A93C202C2}"/>
              </a:ext>
            </a:extLst>
          </p:cNvPr>
          <p:cNvSpPr txBox="1">
            <a:spLocks noChangeArrowheads="1"/>
          </p:cNvSpPr>
          <p:nvPr/>
        </p:nvSpPr>
        <p:spPr bwMode="auto">
          <a:xfrm>
            <a:off x="11425635" y="8851106"/>
            <a:ext cx="54610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6000" dirty="0">
                <a:solidFill>
                  <a:srgbClr val="B5111B"/>
                </a:solidFill>
              </a:rPr>
              <a:t>”</a:t>
            </a:r>
          </a:p>
        </p:txBody>
      </p:sp>
      <p:sp>
        <p:nvSpPr>
          <p:cNvPr id="21" name="Rectangle 20">
            <a:extLst>
              <a:ext uri="{FF2B5EF4-FFF2-40B4-BE49-F238E27FC236}">
                <a16:creationId xmlns:a16="http://schemas.microsoft.com/office/drawing/2014/main" id="{AD1327E1-2F3B-4BBA-BA64-415345A5A531}"/>
              </a:ext>
            </a:extLst>
          </p:cNvPr>
          <p:cNvSpPr>
            <a:spLocks/>
          </p:cNvSpPr>
          <p:nvPr/>
        </p:nvSpPr>
        <p:spPr>
          <a:xfrm>
            <a:off x="167381" y="102728"/>
            <a:ext cx="3782159" cy="5894389"/>
          </a:xfrm>
          <a:prstGeom prst="rect">
            <a:avLst/>
          </a:prstGeom>
        </p:spPr>
        <p:txBody>
          <a:bodyPr>
            <a:noAutofit/>
          </a:bodyPr>
          <a:lstStyle/>
          <a:p>
            <a:pPr lvl="0"/>
            <a:endParaRPr lang="en-US" altLang="en-US" sz="1400" b="1" dirty="0">
              <a:solidFill>
                <a:srgbClr val="B5111B"/>
              </a:solidFill>
              <a:latin typeface="Open Sans"/>
            </a:endParaRPr>
          </a:p>
          <a:p>
            <a:pPr marL="0" marR="0">
              <a:spcAft>
                <a:spcPts val="600"/>
              </a:spcAft>
            </a:pPr>
            <a:r>
              <a:rPr lang="en-US" sz="1600" b="1" kern="100" dirty="0">
                <a:solidFill>
                  <a:srgbClr val="B5111B"/>
                </a:solidFill>
                <a:effectLst/>
                <a:latin typeface="Open Sans" panose="020B0606030504020204" pitchFamily="34" charset="0"/>
                <a:ea typeface="Open Sans" panose="020B0606030504020204" pitchFamily="34" charset="0"/>
                <a:cs typeface="Open Sans" panose="020B0606030504020204" pitchFamily="34" charset="0"/>
              </a:rPr>
              <a:t>Unmanned Aircraft Systems Drones </a:t>
            </a:r>
            <a:r>
              <a:rPr lang="en-US" sz="1000" i="1" kern="100" dirty="0">
                <a:effectLst/>
                <a:latin typeface="Open Sans" panose="020B0606030504020204" pitchFamily="34" charset="0"/>
                <a:ea typeface="Open Sans" panose="020B0606030504020204" pitchFamily="34" charset="0"/>
                <a:cs typeface="Open Sans" panose="020B0606030504020204" pitchFamily="34" charset="0"/>
              </a:rPr>
              <a:t>for aerial images, mapping and videography</a:t>
            </a:r>
            <a:endParaRPr lang="en-US" sz="10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defRPr/>
            </a:pPr>
            <a:r>
              <a:rPr lang="en-US" sz="1000" dirty="0">
                <a:solidFill>
                  <a:schemeClr val="bg2">
                    <a:lumMod val="50000"/>
                  </a:schemeClr>
                </a:solidFill>
                <a:latin typeface="Open Sans"/>
              </a:rPr>
              <a:t>At Atriax, we have the ability to utilize UAS (drone) technology for aerial imagery, site mapping and videography. During Construction, regular interval site scans are the best method to ensure and document proper materials, productivity and site management. These aerial images and videos also survey existing conditions of structures and are especially beneficial with capturing areas that are difficult to access. Our comprehensive photogrammetry processing can produce point-clouds, ortho-mosaic and 3D mapping with close to survey grade quality.</a:t>
            </a:r>
          </a:p>
          <a:p>
            <a:pPr marL="0" marR="0">
              <a:spcAft>
                <a:spcPts val="800"/>
              </a:spcAft>
            </a:pPr>
            <a:endParaRPr lang="en-US" sz="1100" kern="100" dirty="0">
              <a:latin typeface="Open Sans" panose="020B0606030504020204" pitchFamily="34" charset="0"/>
              <a:ea typeface="Open Sans" panose="020B0606030504020204" pitchFamily="34" charset="0"/>
              <a:cs typeface="Open Sans" panose="020B0606030504020204" pitchFamily="34" charset="0"/>
            </a:endParaRPr>
          </a:p>
          <a:p>
            <a:pPr marL="0" marR="0">
              <a:spcAft>
                <a:spcPts val="0"/>
              </a:spcAft>
            </a:pPr>
            <a:endParaRPr lang="en-US" sz="1100" kern="100" dirty="0">
              <a:effectLst/>
              <a:latin typeface="Open Sans" panose="020B0606030504020204" pitchFamily="34" charset="0"/>
              <a:ea typeface="Open Sans" panose="020B0606030504020204" pitchFamily="34" charset="0"/>
              <a:cs typeface="Open Sans" panose="020B0606030504020204" pitchFamily="34" charset="0"/>
            </a:endParaRPr>
          </a:p>
          <a:p>
            <a:pPr marL="0" marR="0">
              <a:lnSpc>
                <a:spcPct val="107000"/>
              </a:lnSpc>
              <a:spcAft>
                <a:spcPts val="800"/>
              </a:spcAft>
            </a:pPr>
            <a:r>
              <a:rPr lang="en-US" sz="1000" kern="100" dirty="0">
                <a:solidFill>
                  <a:schemeClr val="tx2">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Atriax offers comprehensive interior and exterior LiDAR scanning services, ensuring precise surveying and documentation of existing conditions for design and construction projects. This advanced technology not only enhances accuracy and detail but also facilitates seamless data sharing with peers, consultants, and clients through a secure private portal. As a result, the need for additional site visits due to missed measurements or insufficient documentation is significantly reduced, if not eliminated, leading to cost savings and increased efficiency. By leveraging this cutting-edge technology, we distinguish ourselves through unparalleled accuracy, efficiency, and innovation in the industry.</a:t>
            </a:r>
            <a:endParaRPr lang="en-US" sz="1000" dirty="0">
              <a:solidFill>
                <a:schemeClr val="tx2">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a:buClr>
                <a:srgbClr val="B5111B"/>
              </a:buClr>
              <a:defRPr/>
            </a:pPr>
            <a:endParaRPr lang="en-US" sz="1400" dirty="0">
              <a:solidFill>
                <a:srgbClr val="000000"/>
              </a:solidFill>
              <a:latin typeface="Open Sans"/>
            </a:endParaRPr>
          </a:p>
        </p:txBody>
      </p:sp>
      <p:pic>
        <p:nvPicPr>
          <p:cNvPr id="22" name="Picture 3">
            <a:extLst>
              <a:ext uri="{FF2B5EF4-FFF2-40B4-BE49-F238E27FC236}">
                <a16:creationId xmlns:a16="http://schemas.microsoft.com/office/drawing/2014/main" id="{4CD0FDA5-47A9-463B-99FC-B005CFF5BF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369006" y="3178175"/>
            <a:ext cx="2547938"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43">
            <a:extLst>
              <a:ext uri="{FF2B5EF4-FFF2-40B4-BE49-F238E27FC236}">
                <a16:creationId xmlns:a16="http://schemas.microsoft.com/office/drawing/2014/main" id="{674C41BF-86F5-4BE4-A700-27E4F7F9429B}"/>
              </a:ext>
            </a:extLst>
          </p:cNvPr>
          <p:cNvSpPr txBox="1">
            <a:spLocks noChangeArrowheads="1"/>
          </p:cNvSpPr>
          <p:nvPr/>
        </p:nvSpPr>
        <p:spPr bwMode="auto">
          <a:xfrm>
            <a:off x="7764109" y="616351"/>
            <a:ext cx="302291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n-US" altLang="en-US" sz="2250" i="1" dirty="0">
                <a:solidFill>
                  <a:srgbClr val="B5111B"/>
                </a:solidFill>
                <a:latin typeface="Open Sans"/>
                <a:cs typeface="Arial" panose="020B0604020202020204" pitchFamily="34" charset="0"/>
              </a:rPr>
              <a:t>From planning and design to specialty services, we’re ready to go when you are.</a:t>
            </a:r>
          </a:p>
        </p:txBody>
      </p:sp>
      <p:pic>
        <p:nvPicPr>
          <p:cNvPr id="26" name="Picture 25">
            <a:extLst>
              <a:ext uri="{FF2B5EF4-FFF2-40B4-BE49-F238E27FC236}">
                <a16:creationId xmlns:a16="http://schemas.microsoft.com/office/drawing/2014/main" id="{B7C507F7-AC8D-4CA4-8930-B23717FB9193}"/>
              </a:ext>
            </a:extLst>
          </p:cNvPr>
          <p:cNvPicPr>
            <a:picLocks noChangeAspect="1"/>
          </p:cNvPicPr>
          <p:nvPr/>
        </p:nvPicPr>
        <p:blipFill>
          <a:blip r:embed="rId3">
            <a:extLst>
              <a:ext uri="{28A0092B-C50C-407E-A947-70E740481C1C}">
                <a14:useLocalDpi xmlns:a14="http://schemas.microsoft.com/office/drawing/2010/main" val="0"/>
              </a:ext>
            </a:extLst>
          </a:blip>
          <a:srcRect t="26038" b="16792"/>
          <a:stretch>
            <a:fillRect/>
          </a:stretch>
        </p:blipFill>
        <p:spPr bwMode="auto">
          <a:xfrm>
            <a:off x="12383294" y="4724400"/>
            <a:ext cx="253365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
            <a:extLst>
              <a:ext uri="{FF2B5EF4-FFF2-40B4-BE49-F238E27FC236}">
                <a16:creationId xmlns:a16="http://schemas.microsoft.com/office/drawing/2014/main" id="{7CF3A681-B828-46BC-8F71-0F0D1ECBEB1B}"/>
              </a:ext>
            </a:extLst>
          </p:cNvPr>
          <p:cNvPicPr>
            <a:picLocks noChangeAspect="1"/>
          </p:cNvPicPr>
          <p:nvPr/>
        </p:nvPicPr>
        <p:blipFill>
          <a:blip r:embed="rId4">
            <a:extLst>
              <a:ext uri="{28A0092B-C50C-407E-A947-70E740481C1C}">
                <a14:useLocalDpi xmlns:a14="http://schemas.microsoft.com/office/drawing/2010/main" val="0"/>
              </a:ext>
            </a:extLst>
          </a:blip>
          <a:srcRect t="5573" b="3586"/>
          <a:stretch>
            <a:fillRect/>
          </a:stretch>
        </p:blipFill>
        <p:spPr bwMode="auto">
          <a:xfrm>
            <a:off x="12369006" y="6442076"/>
            <a:ext cx="25463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a:extLst>
              <a:ext uri="{FF2B5EF4-FFF2-40B4-BE49-F238E27FC236}">
                <a16:creationId xmlns:a16="http://schemas.microsoft.com/office/drawing/2014/main" id="{9FFAA89A-A116-4FC5-B7B0-2A0509A935B6}"/>
              </a:ext>
            </a:extLst>
          </p:cNvPr>
          <p:cNvPicPr>
            <a:picLocks noChangeAspect="1"/>
          </p:cNvPicPr>
          <p:nvPr/>
        </p:nvPicPr>
        <p:blipFill>
          <a:blip r:embed="rId5">
            <a:extLst>
              <a:ext uri="{28A0092B-C50C-407E-A947-70E740481C1C}">
                <a14:useLocalDpi xmlns:a14="http://schemas.microsoft.com/office/drawing/2010/main" val="0"/>
              </a:ext>
            </a:extLst>
          </a:blip>
          <a:srcRect b="29308"/>
          <a:stretch>
            <a:fillRect/>
          </a:stretch>
        </p:blipFill>
        <p:spPr bwMode="auto">
          <a:xfrm>
            <a:off x="12369006" y="8081964"/>
            <a:ext cx="2546350"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a:extLst>
              <a:ext uri="{FF2B5EF4-FFF2-40B4-BE49-F238E27FC236}">
                <a16:creationId xmlns:a16="http://schemas.microsoft.com/office/drawing/2014/main" id="{348DDB8E-A4D4-407B-AC56-6DEAEB395419}"/>
              </a:ext>
            </a:extLst>
          </p:cNvPr>
          <p:cNvPicPr>
            <a:picLocks noChangeAspect="1"/>
          </p:cNvPicPr>
          <p:nvPr/>
        </p:nvPicPr>
        <p:blipFill rotWithShape="1">
          <a:blip r:embed="rId6"/>
          <a:srcRect t="60396" b="15386"/>
          <a:stretch/>
        </p:blipFill>
        <p:spPr>
          <a:xfrm>
            <a:off x="-7060552" y="102728"/>
            <a:ext cx="6858000" cy="2144714"/>
          </a:xfrm>
          <a:prstGeom prst="rect">
            <a:avLst/>
          </a:prstGeom>
        </p:spPr>
      </p:pic>
      <p:sp>
        <p:nvSpPr>
          <p:cNvPr id="30" name="Rectangle 29">
            <a:extLst>
              <a:ext uri="{FF2B5EF4-FFF2-40B4-BE49-F238E27FC236}">
                <a16:creationId xmlns:a16="http://schemas.microsoft.com/office/drawing/2014/main" id="{883E726C-D72F-47E6-93B4-8A2539EC5466}"/>
              </a:ext>
            </a:extLst>
          </p:cNvPr>
          <p:cNvSpPr/>
          <p:nvPr/>
        </p:nvSpPr>
        <p:spPr>
          <a:xfrm>
            <a:off x="-4841477" y="5336063"/>
            <a:ext cx="3870325" cy="5894388"/>
          </a:xfrm>
          <a:prstGeom prst="rect">
            <a:avLst/>
          </a:prstGeom>
        </p:spPr>
        <p:txBody>
          <a:bodyPr>
            <a:spAutoFit/>
          </a:bodyPr>
          <a:lstStyle/>
          <a:p>
            <a:pPr>
              <a:buClr>
                <a:srgbClr val="B5111B"/>
              </a:buClr>
              <a:defRPr/>
            </a:pPr>
            <a:endParaRPr lang="en-US" sz="1300" dirty="0">
              <a:solidFill>
                <a:srgbClr val="000000"/>
              </a:solidFill>
              <a:latin typeface="Open Sans"/>
            </a:endParaRPr>
          </a:p>
          <a:p>
            <a:pPr>
              <a:defRPr/>
            </a:pPr>
            <a:r>
              <a:rPr lang="en-US" sz="1600" dirty="0">
                <a:solidFill>
                  <a:srgbClr val="B5111B"/>
                </a:solidFill>
                <a:latin typeface="Open Sans"/>
              </a:rPr>
              <a:t>CLIENTS</a:t>
            </a:r>
          </a:p>
          <a:p>
            <a:pPr marL="285750" indent="-285750">
              <a:buClr>
                <a:srgbClr val="B5111B"/>
              </a:buClr>
              <a:buFont typeface="Wingdings" panose="05000000000000000000" pitchFamily="2" charset="2"/>
              <a:buChar char="§"/>
              <a:defRPr/>
            </a:pPr>
            <a:r>
              <a:rPr lang="en-US" sz="1100" dirty="0">
                <a:solidFill>
                  <a:schemeClr val="tx1">
                    <a:lumMod val="65000"/>
                    <a:lumOff val="35000"/>
                  </a:schemeClr>
                </a:solidFill>
                <a:latin typeface="Open Sans"/>
              </a:rPr>
              <a:t>Federal Emergency Management Agency (FEMA)</a:t>
            </a:r>
          </a:p>
          <a:p>
            <a:pPr marL="285750" indent="-285750">
              <a:buClr>
                <a:srgbClr val="B5111B"/>
              </a:buClr>
              <a:buFont typeface="Wingdings" panose="05000000000000000000" pitchFamily="2" charset="2"/>
              <a:buChar char="§"/>
              <a:defRPr/>
            </a:pPr>
            <a:r>
              <a:rPr lang="en-US" sz="1100" dirty="0">
                <a:solidFill>
                  <a:schemeClr val="tx1">
                    <a:lumMod val="65000"/>
                    <a:lumOff val="35000"/>
                  </a:schemeClr>
                </a:solidFill>
                <a:latin typeface="Open Sans"/>
              </a:rPr>
              <a:t>US Department of Veterans Affairs – Veterans Administration</a:t>
            </a:r>
          </a:p>
          <a:p>
            <a:pPr marL="285750" indent="-285750">
              <a:buClr>
                <a:srgbClr val="B5111B"/>
              </a:buClr>
              <a:buFont typeface="Wingdings" panose="05000000000000000000" pitchFamily="2" charset="2"/>
              <a:buChar char="§"/>
              <a:defRPr/>
            </a:pPr>
            <a:r>
              <a:rPr lang="en-US" sz="1100" dirty="0">
                <a:solidFill>
                  <a:schemeClr val="tx1">
                    <a:lumMod val="65000"/>
                    <a:lumOff val="35000"/>
                  </a:schemeClr>
                </a:solidFill>
                <a:latin typeface="Open Sans"/>
              </a:rPr>
              <a:t>US Department of Veterans Affairs – Consolidated Mail Outpatient Pharmacy</a:t>
            </a:r>
          </a:p>
          <a:p>
            <a:pPr marL="285750" indent="-285750">
              <a:buClr>
                <a:srgbClr val="B5111B"/>
              </a:buClr>
              <a:buFont typeface="Wingdings" panose="05000000000000000000" pitchFamily="2" charset="2"/>
              <a:buChar char="§"/>
              <a:defRPr/>
            </a:pPr>
            <a:r>
              <a:rPr lang="en-US" sz="1100" dirty="0">
                <a:solidFill>
                  <a:schemeClr val="tx1">
                    <a:lumMod val="65000"/>
                    <a:lumOff val="35000"/>
                  </a:schemeClr>
                </a:solidFill>
                <a:latin typeface="Open Sans"/>
              </a:rPr>
              <a:t>US Department of Veterans Affairs – National Cemetery Administration</a:t>
            </a:r>
          </a:p>
          <a:p>
            <a:pPr marL="285750" indent="-285750">
              <a:buClr>
                <a:srgbClr val="B5111B"/>
              </a:buClr>
              <a:buFont typeface="Wingdings" panose="05000000000000000000" pitchFamily="2" charset="2"/>
              <a:buChar char="§"/>
              <a:defRPr/>
            </a:pPr>
            <a:r>
              <a:rPr lang="en-US" sz="1100" dirty="0">
                <a:solidFill>
                  <a:schemeClr val="tx1">
                    <a:lumMod val="65000"/>
                    <a:lumOff val="35000"/>
                  </a:schemeClr>
                </a:solidFill>
                <a:latin typeface="Open Sans"/>
              </a:rPr>
              <a:t>US Army Corps of Engineers</a:t>
            </a:r>
          </a:p>
          <a:p>
            <a:pPr marL="285750" indent="-285750">
              <a:buClr>
                <a:srgbClr val="B5111B"/>
              </a:buClr>
              <a:buFont typeface="Wingdings" panose="05000000000000000000" pitchFamily="2" charset="2"/>
              <a:buChar char="§"/>
              <a:defRPr/>
            </a:pPr>
            <a:r>
              <a:rPr lang="en-US" sz="1100" dirty="0">
                <a:solidFill>
                  <a:schemeClr val="tx1">
                    <a:lumMod val="65000"/>
                    <a:lumOff val="35000"/>
                  </a:schemeClr>
                </a:solidFill>
                <a:latin typeface="Open Sans"/>
              </a:rPr>
              <a:t>US Air Force</a:t>
            </a:r>
          </a:p>
          <a:p>
            <a:pPr marL="285750" indent="-285750">
              <a:buClr>
                <a:srgbClr val="B5111B"/>
              </a:buClr>
              <a:buFont typeface="Wingdings" panose="05000000000000000000" pitchFamily="2" charset="2"/>
              <a:buChar char="§"/>
              <a:defRPr/>
            </a:pPr>
            <a:r>
              <a:rPr lang="en-US" sz="1100" dirty="0">
                <a:solidFill>
                  <a:schemeClr val="tx1">
                    <a:lumMod val="65000"/>
                    <a:lumOff val="35000"/>
                  </a:schemeClr>
                </a:solidFill>
                <a:latin typeface="Open Sans"/>
              </a:rPr>
              <a:t>US Forest Service</a:t>
            </a:r>
          </a:p>
          <a:p>
            <a:pPr marL="285750" indent="-285750">
              <a:buClr>
                <a:srgbClr val="B5111B"/>
              </a:buClr>
              <a:buFont typeface="Wingdings" panose="05000000000000000000" pitchFamily="2" charset="2"/>
              <a:buChar char="§"/>
              <a:defRPr/>
            </a:pPr>
            <a:r>
              <a:rPr lang="en-US" sz="1100" dirty="0">
                <a:solidFill>
                  <a:schemeClr val="tx1">
                    <a:lumMod val="65000"/>
                    <a:lumOff val="35000"/>
                  </a:schemeClr>
                </a:solidFill>
                <a:latin typeface="Open Sans"/>
              </a:rPr>
              <a:t>Private, Commercial</a:t>
            </a:r>
          </a:p>
          <a:p>
            <a:pPr>
              <a:buClr>
                <a:srgbClr val="B5111B"/>
              </a:buClr>
              <a:defRPr/>
            </a:pPr>
            <a:endParaRPr lang="en-US" sz="1400" dirty="0">
              <a:solidFill>
                <a:srgbClr val="000000"/>
              </a:solidFill>
              <a:latin typeface="Open Sans"/>
            </a:endParaRPr>
          </a:p>
          <a:p>
            <a:pPr>
              <a:defRPr/>
            </a:pPr>
            <a:r>
              <a:rPr lang="en-US" sz="1600" dirty="0">
                <a:solidFill>
                  <a:srgbClr val="B5111B"/>
                </a:solidFill>
                <a:latin typeface="Open Sans"/>
              </a:rPr>
              <a:t>PLANNING, DESIGN AND CONSULTATION</a:t>
            </a:r>
          </a:p>
          <a:p>
            <a:pPr marL="285750" indent="-285750">
              <a:buClr>
                <a:srgbClr val="B5111B"/>
              </a:buClr>
              <a:buFont typeface="Wingdings" panose="05000000000000000000" pitchFamily="2" charset="2"/>
              <a:buChar char="§"/>
              <a:defRPr/>
            </a:pPr>
            <a:r>
              <a:rPr lang="en-US" sz="1100" b="1" dirty="0">
                <a:solidFill>
                  <a:srgbClr val="000000">
                    <a:lumMod val="65000"/>
                    <a:lumOff val="35000"/>
                  </a:srgbClr>
                </a:solidFill>
                <a:latin typeface="Open Sans"/>
              </a:rPr>
              <a:t>Verified Service Disabled Veteran-Owned Business</a:t>
            </a:r>
          </a:p>
          <a:p>
            <a:pPr marL="285750" indent="-285750">
              <a:buClr>
                <a:srgbClr val="B5111B"/>
              </a:buClr>
              <a:buFont typeface="Wingdings" panose="05000000000000000000" pitchFamily="2" charset="2"/>
              <a:buChar char="§"/>
              <a:defRPr/>
            </a:pPr>
            <a:r>
              <a:rPr lang="en-US" sz="1100" b="1" dirty="0">
                <a:solidFill>
                  <a:srgbClr val="000000">
                    <a:lumMod val="65000"/>
                    <a:lumOff val="35000"/>
                  </a:srgbClr>
                </a:solidFill>
                <a:latin typeface="Open Sans"/>
              </a:rPr>
              <a:t>DUNS # </a:t>
            </a:r>
            <a:r>
              <a:rPr lang="en-US" sz="1100" dirty="0">
                <a:solidFill>
                  <a:srgbClr val="000000">
                    <a:lumMod val="65000"/>
                    <a:lumOff val="35000"/>
                  </a:srgbClr>
                </a:solidFill>
                <a:latin typeface="Open Sans"/>
              </a:rPr>
              <a:t>03-165-9431</a:t>
            </a:r>
          </a:p>
          <a:p>
            <a:pPr marL="285750" indent="-285750">
              <a:buClr>
                <a:srgbClr val="B5111B"/>
              </a:buClr>
              <a:buFont typeface="Wingdings" panose="05000000000000000000" pitchFamily="2" charset="2"/>
              <a:buChar char="§"/>
              <a:defRPr/>
            </a:pPr>
            <a:r>
              <a:rPr lang="en-US" sz="1100" b="1" dirty="0">
                <a:solidFill>
                  <a:srgbClr val="000000">
                    <a:lumMod val="65000"/>
                    <a:lumOff val="35000"/>
                  </a:srgbClr>
                </a:solidFill>
                <a:latin typeface="Open Sans"/>
              </a:rPr>
              <a:t>CAGE Code </a:t>
            </a:r>
            <a:r>
              <a:rPr lang="en-US" sz="1100" dirty="0">
                <a:solidFill>
                  <a:srgbClr val="000000">
                    <a:lumMod val="65000"/>
                    <a:lumOff val="35000"/>
                  </a:srgbClr>
                </a:solidFill>
                <a:latin typeface="Open Sans"/>
              </a:rPr>
              <a:t>1XLUO</a:t>
            </a:r>
          </a:p>
          <a:p>
            <a:pPr marL="285750" indent="-285750">
              <a:buClr>
                <a:srgbClr val="B5111B"/>
              </a:buClr>
              <a:buFont typeface="Wingdings" panose="05000000000000000000" pitchFamily="2" charset="2"/>
              <a:buChar char="§"/>
              <a:defRPr/>
            </a:pPr>
            <a:r>
              <a:rPr lang="en-US" sz="1100" b="1" dirty="0">
                <a:solidFill>
                  <a:srgbClr val="000000">
                    <a:lumMod val="65000"/>
                    <a:lumOff val="35000"/>
                  </a:srgbClr>
                </a:solidFill>
                <a:latin typeface="Open Sans"/>
              </a:rPr>
              <a:t>NAICS Codes</a:t>
            </a:r>
          </a:p>
          <a:p>
            <a:pPr marL="742950" lvl="1" indent="-285750">
              <a:buClr>
                <a:srgbClr val="B5111B"/>
              </a:buClr>
              <a:buFont typeface="Wingdings" panose="05000000000000000000" pitchFamily="2" charset="2"/>
              <a:buChar char="§"/>
              <a:defRPr/>
            </a:pPr>
            <a:r>
              <a:rPr lang="en-US" sz="1100" b="1" dirty="0">
                <a:solidFill>
                  <a:srgbClr val="000000">
                    <a:lumMod val="65000"/>
                    <a:lumOff val="35000"/>
                  </a:srgbClr>
                </a:solidFill>
                <a:latin typeface="Open Sans"/>
              </a:rPr>
              <a:t>541310 </a:t>
            </a:r>
            <a:r>
              <a:rPr lang="en-US" sz="1100" dirty="0">
                <a:solidFill>
                  <a:srgbClr val="000000">
                    <a:lumMod val="65000"/>
                    <a:lumOff val="35000"/>
                  </a:srgbClr>
                </a:solidFill>
                <a:latin typeface="Open Sans"/>
              </a:rPr>
              <a:t>– Architectural Services</a:t>
            </a:r>
          </a:p>
          <a:p>
            <a:pPr marL="742950" lvl="1" indent="-285750">
              <a:buClr>
                <a:srgbClr val="B5111B"/>
              </a:buClr>
              <a:buFont typeface="Wingdings" panose="05000000000000000000" pitchFamily="2" charset="2"/>
              <a:buChar char="§"/>
              <a:defRPr/>
            </a:pPr>
            <a:r>
              <a:rPr lang="en-US" sz="1100" b="1" dirty="0">
                <a:solidFill>
                  <a:srgbClr val="000000">
                    <a:lumMod val="65000"/>
                    <a:lumOff val="35000"/>
                  </a:srgbClr>
                </a:solidFill>
                <a:latin typeface="Open Sans"/>
              </a:rPr>
              <a:t>541320 </a:t>
            </a:r>
            <a:r>
              <a:rPr lang="en-US" sz="1100" dirty="0">
                <a:solidFill>
                  <a:srgbClr val="000000">
                    <a:lumMod val="65000"/>
                    <a:lumOff val="35000"/>
                  </a:srgbClr>
                </a:solidFill>
                <a:latin typeface="Open Sans"/>
              </a:rPr>
              <a:t>– Landscape Architectural Services</a:t>
            </a:r>
          </a:p>
          <a:p>
            <a:pPr marL="742950" lvl="1" indent="-285750">
              <a:buClr>
                <a:srgbClr val="B5111B"/>
              </a:buClr>
              <a:buFont typeface="Wingdings" panose="05000000000000000000" pitchFamily="2" charset="2"/>
              <a:buChar char="§"/>
              <a:defRPr/>
            </a:pPr>
            <a:r>
              <a:rPr lang="en-US" sz="1100" b="1" dirty="0">
                <a:solidFill>
                  <a:srgbClr val="000000">
                    <a:lumMod val="65000"/>
                    <a:lumOff val="35000"/>
                  </a:srgbClr>
                </a:solidFill>
                <a:latin typeface="Open Sans"/>
              </a:rPr>
              <a:t>541330 </a:t>
            </a:r>
            <a:r>
              <a:rPr lang="en-US" sz="1100" dirty="0">
                <a:solidFill>
                  <a:srgbClr val="000000">
                    <a:lumMod val="65000"/>
                    <a:lumOff val="35000"/>
                  </a:srgbClr>
                </a:solidFill>
                <a:latin typeface="Open Sans"/>
              </a:rPr>
              <a:t>– Engineering Services</a:t>
            </a:r>
          </a:p>
          <a:p>
            <a:pPr marL="742950" lvl="1" indent="-285750">
              <a:buClr>
                <a:srgbClr val="B5111B"/>
              </a:buClr>
              <a:buFont typeface="Wingdings" panose="05000000000000000000" pitchFamily="2" charset="2"/>
              <a:buChar char="§"/>
              <a:defRPr/>
            </a:pPr>
            <a:r>
              <a:rPr lang="en-US" sz="1100" b="1" dirty="0">
                <a:solidFill>
                  <a:srgbClr val="000000">
                    <a:lumMod val="65000"/>
                    <a:lumOff val="35000"/>
                  </a:srgbClr>
                </a:solidFill>
                <a:latin typeface="Open Sans"/>
              </a:rPr>
              <a:t>541410 </a:t>
            </a:r>
            <a:r>
              <a:rPr lang="en-US" sz="1100" dirty="0">
                <a:solidFill>
                  <a:srgbClr val="000000">
                    <a:lumMod val="65000"/>
                    <a:lumOff val="35000"/>
                  </a:srgbClr>
                </a:solidFill>
                <a:latin typeface="Open Sans"/>
              </a:rPr>
              <a:t>– Interior Design Services</a:t>
            </a:r>
          </a:p>
          <a:p>
            <a:pPr marL="742950" lvl="1" indent="-285750">
              <a:buClr>
                <a:srgbClr val="B5111B"/>
              </a:buClr>
              <a:buFont typeface="Wingdings" panose="05000000000000000000" pitchFamily="2" charset="2"/>
              <a:buChar char="§"/>
              <a:defRPr/>
            </a:pPr>
            <a:r>
              <a:rPr lang="en-US" sz="1100" b="1" dirty="0">
                <a:solidFill>
                  <a:srgbClr val="000000">
                    <a:lumMod val="65000"/>
                    <a:lumOff val="35000"/>
                  </a:srgbClr>
                </a:solidFill>
                <a:latin typeface="Open Sans"/>
              </a:rPr>
              <a:t>541611 </a:t>
            </a:r>
            <a:r>
              <a:rPr lang="en-US" sz="1100" dirty="0">
                <a:solidFill>
                  <a:srgbClr val="000000">
                    <a:lumMod val="65000"/>
                    <a:lumOff val="35000"/>
                  </a:srgbClr>
                </a:solidFill>
                <a:latin typeface="Open Sans"/>
              </a:rPr>
              <a:t>– Administrative Management and General Management </a:t>
            </a:r>
          </a:p>
          <a:p>
            <a:pPr marL="742950" lvl="1" indent="-285750">
              <a:buClr>
                <a:srgbClr val="B5111B"/>
              </a:buClr>
              <a:buFont typeface="Wingdings" panose="05000000000000000000" pitchFamily="2" charset="2"/>
              <a:buChar char="§"/>
              <a:defRPr/>
            </a:pPr>
            <a:r>
              <a:rPr lang="en-US" sz="1100" b="1" dirty="0">
                <a:solidFill>
                  <a:srgbClr val="000000">
                    <a:lumMod val="65000"/>
                    <a:lumOff val="35000"/>
                  </a:srgbClr>
                </a:solidFill>
                <a:latin typeface="Open Sans"/>
              </a:rPr>
              <a:t>541620 </a:t>
            </a:r>
            <a:r>
              <a:rPr lang="en-US" sz="1100" dirty="0">
                <a:solidFill>
                  <a:srgbClr val="000000">
                    <a:lumMod val="65000"/>
                    <a:lumOff val="35000"/>
                  </a:srgbClr>
                </a:solidFill>
                <a:latin typeface="Open Sans"/>
              </a:rPr>
              <a:t>– Environmental Consulting Services</a:t>
            </a:r>
          </a:p>
          <a:p>
            <a:pPr marL="742950" lvl="1" indent="-285750">
              <a:buClr>
                <a:srgbClr val="B5111B"/>
              </a:buClr>
              <a:buFont typeface="Wingdings" panose="05000000000000000000" pitchFamily="2" charset="2"/>
              <a:buChar char="§"/>
              <a:defRPr/>
            </a:pPr>
            <a:r>
              <a:rPr lang="en-US" sz="1100" b="1" dirty="0">
                <a:solidFill>
                  <a:srgbClr val="000000">
                    <a:lumMod val="65000"/>
                    <a:lumOff val="35000"/>
                  </a:srgbClr>
                </a:solidFill>
                <a:latin typeface="Open Sans"/>
              </a:rPr>
              <a:t>541990 </a:t>
            </a:r>
            <a:r>
              <a:rPr lang="en-US" sz="1100" dirty="0">
                <a:solidFill>
                  <a:srgbClr val="000000">
                    <a:lumMod val="65000"/>
                    <a:lumOff val="35000"/>
                  </a:srgbClr>
                </a:solidFill>
                <a:latin typeface="Open Sans"/>
              </a:rPr>
              <a:t>– All Other Professional, Scientific, and Technical Services</a:t>
            </a:r>
          </a:p>
          <a:p>
            <a:pPr>
              <a:defRPr/>
            </a:pPr>
            <a:endParaRPr lang="en-US" dirty="0">
              <a:solidFill>
                <a:srgbClr val="B5111B"/>
              </a:solidFill>
              <a:latin typeface="Open Sans"/>
            </a:endParaRPr>
          </a:p>
          <a:p>
            <a:pPr marL="285750" indent="-285750">
              <a:buClr>
                <a:srgbClr val="B5111B"/>
              </a:buClr>
              <a:buFont typeface="Wingdings" panose="05000000000000000000" pitchFamily="2" charset="2"/>
              <a:buChar char="§"/>
              <a:defRPr/>
            </a:pPr>
            <a:endParaRPr lang="en-US" sz="1400" dirty="0">
              <a:solidFill>
                <a:srgbClr val="000000"/>
              </a:solidFill>
              <a:latin typeface="Open Sans"/>
            </a:endParaRPr>
          </a:p>
        </p:txBody>
      </p:sp>
      <p:pic>
        <p:nvPicPr>
          <p:cNvPr id="32" name="Picture 16" descr="DSC04504">
            <a:extLst>
              <a:ext uri="{FF2B5EF4-FFF2-40B4-BE49-F238E27FC236}">
                <a16:creationId xmlns:a16="http://schemas.microsoft.com/office/drawing/2014/main" id="{B93BB485-1142-4EF3-BE59-8F7805D61B5E}"/>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t="20879"/>
          <a:stretch>
            <a:fillRect/>
          </a:stretch>
        </p:blipFill>
        <p:spPr bwMode="auto">
          <a:xfrm>
            <a:off x="7611268" y="5232401"/>
            <a:ext cx="2286000" cy="1209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33" name="Picture 17" descr="P4160096">
            <a:extLst>
              <a:ext uri="{FF2B5EF4-FFF2-40B4-BE49-F238E27FC236}">
                <a16:creationId xmlns:a16="http://schemas.microsoft.com/office/drawing/2014/main" id="{A86BEEF1-2547-4E3D-9010-B42A9F272002}"/>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l="-1389" t="13889" r="8331"/>
          <a:stretch>
            <a:fillRect/>
          </a:stretch>
        </p:blipFill>
        <p:spPr bwMode="auto">
          <a:xfrm>
            <a:off x="7883653" y="4010026"/>
            <a:ext cx="1276350"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34" name="Picture 15" descr="P5160027">
            <a:extLst>
              <a:ext uri="{FF2B5EF4-FFF2-40B4-BE49-F238E27FC236}">
                <a16:creationId xmlns:a16="http://schemas.microsoft.com/office/drawing/2014/main" id="{CBDA634C-64C5-4C38-9DDA-3DEDB6A8CC90}"/>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t="18054" b="8333"/>
          <a:stretch>
            <a:fillRect/>
          </a:stretch>
        </p:blipFill>
        <p:spPr bwMode="auto">
          <a:xfrm>
            <a:off x="7292578" y="6545263"/>
            <a:ext cx="3200400" cy="176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3" name="Picture 2">
            <a:extLst>
              <a:ext uri="{FF2B5EF4-FFF2-40B4-BE49-F238E27FC236}">
                <a16:creationId xmlns:a16="http://schemas.microsoft.com/office/drawing/2014/main" id="{0098BB95-142D-C10A-7E3E-E98D4CEA2E4A}"/>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49540" y="422223"/>
            <a:ext cx="2737828" cy="1825219"/>
          </a:xfrm>
          <a:prstGeom prst="rect">
            <a:avLst/>
          </a:prstGeom>
          <a:noFill/>
          <a:ln>
            <a:noFill/>
          </a:ln>
        </p:spPr>
      </p:pic>
      <p:pic>
        <p:nvPicPr>
          <p:cNvPr id="4" name="Picture 3">
            <a:extLst>
              <a:ext uri="{FF2B5EF4-FFF2-40B4-BE49-F238E27FC236}">
                <a16:creationId xmlns:a16="http://schemas.microsoft.com/office/drawing/2014/main" id="{BEBF188A-AAF0-D499-02F5-43A8E8B64CC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949540" y="3093648"/>
            <a:ext cx="2737783" cy="2113845"/>
          </a:xfrm>
          <a:prstGeom prst="rect">
            <a:avLst/>
          </a:prstGeom>
          <a:noFill/>
          <a:ln>
            <a:noFill/>
          </a:ln>
        </p:spPr>
      </p:pic>
      <p:sp>
        <p:nvSpPr>
          <p:cNvPr id="5" name="TextBox 4">
            <a:extLst>
              <a:ext uri="{FF2B5EF4-FFF2-40B4-BE49-F238E27FC236}">
                <a16:creationId xmlns:a16="http://schemas.microsoft.com/office/drawing/2014/main" id="{D99C46D2-6845-4C92-693E-A65A390CDAB9}"/>
              </a:ext>
            </a:extLst>
          </p:cNvPr>
          <p:cNvSpPr txBox="1"/>
          <p:nvPr/>
        </p:nvSpPr>
        <p:spPr>
          <a:xfrm>
            <a:off x="147599" y="2629636"/>
            <a:ext cx="6103787" cy="338554"/>
          </a:xfrm>
          <a:prstGeom prst="rect">
            <a:avLst/>
          </a:prstGeom>
          <a:noFill/>
        </p:spPr>
        <p:txBody>
          <a:bodyPr wrap="none" rtlCol="0">
            <a:spAutoFit/>
          </a:bodyPr>
          <a:lstStyle/>
          <a:p>
            <a:r>
              <a:rPr lang="en-US" sz="1600" b="1" kern="100" dirty="0">
                <a:solidFill>
                  <a:srgbClr val="B5111B"/>
                </a:solidFill>
                <a:effectLst/>
                <a:latin typeface="Open Sans" panose="020B0606030504020204" pitchFamily="34" charset="0"/>
                <a:ea typeface="Open Sans" panose="020B0606030504020204" pitchFamily="34" charset="0"/>
                <a:cs typeface="Open Sans" panose="020B0606030504020204" pitchFamily="34" charset="0"/>
              </a:rPr>
              <a:t>Light Detection and Ranging (LiDAR) Scanning Technology </a:t>
            </a:r>
            <a:endParaRPr lang="en-US" sz="1600" kern="100" dirty="0">
              <a:solidFill>
                <a:srgbClr val="B5111B"/>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292DEE1B-AA01-9994-FBF2-8A227F622E28}"/>
              </a:ext>
            </a:extLst>
          </p:cNvPr>
          <p:cNvSpPr txBox="1"/>
          <p:nvPr/>
        </p:nvSpPr>
        <p:spPr>
          <a:xfrm>
            <a:off x="147599" y="5313870"/>
            <a:ext cx="4240378" cy="3719480"/>
          </a:xfrm>
          <a:prstGeom prst="rect">
            <a:avLst/>
          </a:prstGeom>
          <a:noFill/>
        </p:spPr>
        <p:txBody>
          <a:bodyPr wrap="square" rtlCol="0">
            <a:spAutoFit/>
          </a:bodyPr>
          <a:lstStyle/>
          <a:p>
            <a:pPr marL="0" marR="0">
              <a:spcAft>
                <a:spcPts val="600"/>
              </a:spcAft>
            </a:pPr>
            <a:r>
              <a:rPr lang="en-US" b="1" kern="100" dirty="0">
                <a:solidFill>
                  <a:srgbClr val="B5111B"/>
                </a:solidFill>
                <a:effectLst/>
                <a:latin typeface="Open Sans" panose="020B0606030504020204" pitchFamily="34" charset="0"/>
                <a:ea typeface="Open Sans" panose="020B0606030504020204" pitchFamily="34" charset="0"/>
                <a:cs typeface="Open Sans" panose="020B0606030504020204" pitchFamily="34" charset="0"/>
              </a:rPr>
              <a:t>Post Occupancy Evaluations </a:t>
            </a:r>
            <a:endParaRPr lang="en-US" kern="100" dirty="0">
              <a:solidFill>
                <a:srgbClr val="B5111B"/>
              </a:solidFill>
              <a:effectLst/>
              <a:latin typeface="Open Sans" panose="020B0606030504020204" pitchFamily="34" charset="0"/>
              <a:ea typeface="Open Sans" panose="020B0606030504020204" pitchFamily="34" charset="0"/>
              <a:cs typeface="Open Sans" panose="020B0606030504020204" pitchFamily="34" charset="0"/>
            </a:endParaRPr>
          </a:p>
          <a:p>
            <a:pPr lvl="0"/>
            <a:r>
              <a:rPr lang="en-US" altLang="en-US" sz="1000" dirty="0">
                <a:solidFill>
                  <a:schemeClr val="tx2">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 Post Occupancy Evaluation (POE) is conducted to gather and examine key insights about the facility performance, functionality and operational processes after it has been in operation for approximately one year. Information is compared to the project’s original design intentions to determine how effectively these objectives were met. The POE serves the client by collecting relevant information that impacts design and functionality for future facilities. It will identify discrepancies and challenges that can be remedied, and will assist the client in future projects and facilities.</a:t>
            </a:r>
          </a:p>
          <a:p>
            <a:pPr lvl="0"/>
            <a:endParaRPr lang="en-US" altLang="en-US" sz="1000" dirty="0">
              <a:solidFill>
                <a:schemeClr val="tx2">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lvl="0"/>
            <a:r>
              <a:rPr lang="en-US" altLang="en-US" sz="1000" dirty="0">
                <a:solidFill>
                  <a:schemeClr val="tx2">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The POE process for Atriax includes conducting individual surveys and interviews. The surveys evaluate the building with focus given to:</a:t>
            </a:r>
          </a:p>
          <a:p>
            <a:pPr marL="800100" lvl="1" indent="-342900">
              <a:lnSpc>
                <a:spcPct val="115000"/>
              </a:lnSpc>
              <a:buClr>
                <a:srgbClr val="B5111B"/>
              </a:buClr>
              <a:buSzPct val="75000"/>
              <a:buFont typeface="Arial" panose="020B0604020202020204" pitchFamily="34" charset="0"/>
              <a:buChar char="•"/>
            </a:pPr>
            <a:r>
              <a:rPr lang="en-US" sz="1000" kern="100" dirty="0">
                <a:solidFill>
                  <a:schemeClr val="tx2">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Individual Thermal Comfort</a:t>
            </a:r>
          </a:p>
          <a:p>
            <a:pPr marL="800100" lvl="1" indent="-342900">
              <a:lnSpc>
                <a:spcPct val="115000"/>
              </a:lnSpc>
              <a:buClr>
                <a:srgbClr val="B5111B"/>
              </a:buClr>
              <a:buSzPct val="75000"/>
              <a:buFont typeface="Arial" panose="020B0604020202020204" pitchFamily="34" charset="0"/>
              <a:buChar char="•"/>
            </a:pPr>
            <a:r>
              <a:rPr lang="en-US" sz="1000" kern="100" dirty="0">
                <a:solidFill>
                  <a:schemeClr val="tx2">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Ventilation and Air Quality</a:t>
            </a:r>
          </a:p>
          <a:p>
            <a:pPr marL="800100" lvl="1" indent="-342900">
              <a:lnSpc>
                <a:spcPct val="115000"/>
              </a:lnSpc>
              <a:buClr>
                <a:srgbClr val="B5111B"/>
              </a:buClr>
              <a:buSzPct val="75000"/>
              <a:buFont typeface="Arial" panose="020B0604020202020204" pitchFamily="34" charset="0"/>
              <a:buChar char="•"/>
            </a:pPr>
            <a:r>
              <a:rPr lang="en-US" sz="1000" kern="100" dirty="0">
                <a:solidFill>
                  <a:schemeClr val="tx2">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Acoustics</a:t>
            </a:r>
          </a:p>
          <a:p>
            <a:pPr marL="800100" lvl="1" indent="-342900">
              <a:lnSpc>
                <a:spcPct val="115000"/>
              </a:lnSpc>
              <a:buClr>
                <a:srgbClr val="B5111B"/>
              </a:buClr>
              <a:buSzPct val="75000"/>
              <a:buFont typeface="Arial" panose="020B0604020202020204" pitchFamily="34" charset="0"/>
              <a:buChar char="•"/>
            </a:pPr>
            <a:r>
              <a:rPr lang="en-US" sz="1000" kern="100" dirty="0">
                <a:solidFill>
                  <a:schemeClr val="tx2">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Lighting</a:t>
            </a:r>
          </a:p>
          <a:p>
            <a:pPr marL="800100" lvl="1" indent="-342900">
              <a:lnSpc>
                <a:spcPct val="115000"/>
              </a:lnSpc>
              <a:buClr>
                <a:srgbClr val="B5111B"/>
              </a:buClr>
              <a:buSzPct val="75000"/>
              <a:buFont typeface="Arial" panose="020B0604020202020204" pitchFamily="34" charset="0"/>
              <a:buChar char="•"/>
            </a:pPr>
            <a:r>
              <a:rPr lang="en-US" sz="1000" kern="100" dirty="0">
                <a:solidFill>
                  <a:schemeClr val="tx2">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Spatial Organization</a:t>
            </a:r>
          </a:p>
          <a:p>
            <a:pPr marL="800100" lvl="1" indent="-342900">
              <a:lnSpc>
                <a:spcPct val="115000"/>
              </a:lnSpc>
              <a:buClr>
                <a:srgbClr val="B5111B"/>
              </a:buClr>
              <a:buSzPct val="75000"/>
              <a:buFont typeface="Arial" panose="020B0604020202020204" pitchFamily="34" charset="0"/>
              <a:buChar char="•"/>
            </a:pPr>
            <a:r>
              <a:rPr lang="en-US" sz="1000" kern="100" dirty="0">
                <a:solidFill>
                  <a:schemeClr val="tx2">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Function</a:t>
            </a:r>
          </a:p>
          <a:p>
            <a:pPr marL="800100" lvl="1" indent="-342900">
              <a:lnSpc>
                <a:spcPct val="115000"/>
              </a:lnSpc>
              <a:spcAft>
                <a:spcPts val="800"/>
              </a:spcAft>
              <a:buClr>
                <a:srgbClr val="B5111B"/>
              </a:buClr>
              <a:buSzPct val="75000"/>
              <a:buFont typeface="Arial" panose="020B0604020202020204" pitchFamily="34" charset="0"/>
              <a:buChar char="•"/>
            </a:pPr>
            <a:r>
              <a:rPr lang="en-US" sz="1000" kern="100" dirty="0">
                <a:solidFill>
                  <a:schemeClr val="tx2">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Aesthetics</a:t>
            </a:r>
            <a:r>
              <a:rPr lang="en-US" sz="1000" u="sng" kern="100" dirty="0">
                <a:solidFill>
                  <a:schemeClr val="tx2">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 </a:t>
            </a:r>
            <a:endParaRPr lang="en-US" sz="1000" kern="100" dirty="0">
              <a:solidFill>
                <a:schemeClr val="tx2">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6FE8157F-22C0-C6A3-AE54-394D7EDBB43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520339" y="5481719"/>
            <a:ext cx="2152915" cy="1630363"/>
          </a:xfrm>
          <a:prstGeom prst="rect">
            <a:avLst/>
          </a:prstGeom>
          <a:ln>
            <a:solidFill>
              <a:schemeClr val="bg1">
                <a:lumMod val="75000"/>
              </a:schemeClr>
            </a:solidFill>
          </a:ln>
        </p:spPr>
      </p:pic>
      <p:pic>
        <p:nvPicPr>
          <p:cNvPr id="8" name="Picture 7">
            <a:extLst>
              <a:ext uri="{FF2B5EF4-FFF2-40B4-BE49-F238E27FC236}">
                <a16:creationId xmlns:a16="http://schemas.microsoft.com/office/drawing/2014/main" id="{BA4EF248-0A82-AAFD-6370-B82735B26987}"/>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038116" y="7210271"/>
            <a:ext cx="1635138" cy="1361225"/>
          </a:xfrm>
          <a:prstGeom prst="rect">
            <a:avLst/>
          </a:prstGeom>
          <a:noFill/>
          <a:ln>
            <a:noFill/>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quot;/&gt;&lt;property id=&quot;20307&quot; value=&quot;257&quot;/&gt;&lt;/object&gt;&lt;/object&gt;&lt;/object&gt;&lt;/database&gt;"/>
  <p:tag name="SECTOMILLISECCONVERTED" val="1"/>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2397</TotalTime>
  <Words>810</Words>
  <Application>Microsoft Office PowerPoint</Application>
  <PresentationFormat>On-screen Show (4:3)</PresentationFormat>
  <Paragraphs>69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Open Sans</vt:lpstr>
      <vt:lpstr>Wingdings</vt:lpstr>
      <vt:lpstr>Default Design</vt:lpstr>
      <vt:lpstr>PowerPoint Presentation</vt:lpstr>
      <vt:lpstr>PowerPoint Presentation</vt:lpstr>
    </vt:vector>
  </TitlesOfParts>
  <Company>Zapata Engineering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scrawford</dc:creator>
  <cp:lastModifiedBy>Brooklyn Dellinger</cp:lastModifiedBy>
  <cp:revision>185</cp:revision>
  <cp:lastPrinted>2019-02-25T18:47:14Z</cp:lastPrinted>
  <dcterms:created xsi:type="dcterms:W3CDTF">2005-09-30T18:05:39Z</dcterms:created>
  <dcterms:modified xsi:type="dcterms:W3CDTF">2025-04-07T19:20:04Z</dcterms:modified>
</cp:coreProperties>
</file>